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90" r:id="rId3"/>
    <p:sldId id="259" r:id="rId4"/>
    <p:sldId id="260" r:id="rId5"/>
    <p:sldId id="269" r:id="rId6"/>
    <p:sldId id="283" r:id="rId7"/>
    <p:sldId id="284" r:id="rId8"/>
    <p:sldId id="261" r:id="rId9"/>
    <p:sldId id="271" r:id="rId10"/>
    <p:sldId id="262" r:id="rId11"/>
    <p:sldId id="270" r:id="rId12"/>
    <p:sldId id="285" r:id="rId13"/>
    <p:sldId id="286" r:id="rId14"/>
    <p:sldId id="287" r:id="rId15"/>
    <p:sldId id="288" r:id="rId16"/>
    <p:sldId id="289" r:id="rId17"/>
    <p:sldId id="266" r:id="rId18"/>
    <p:sldId id="263" r:id="rId19"/>
    <p:sldId id="268" r:id="rId20"/>
    <p:sldId id="264" r:id="rId21"/>
    <p:sldId id="265" r:id="rId22"/>
    <p:sldId id="272" r:id="rId23"/>
    <p:sldId id="273" r:id="rId24"/>
    <p:sldId id="275" r:id="rId25"/>
    <p:sldId id="276" r:id="rId26"/>
    <p:sldId id="277" r:id="rId27"/>
    <p:sldId id="278" r:id="rId28"/>
    <p:sldId id="280" r:id="rId29"/>
    <p:sldId id="279" r:id="rId30"/>
    <p:sldId id="281" r:id="rId31"/>
    <p:sldId id="282" r:id="rId32"/>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2" autoAdjust="0"/>
    <p:restoredTop sz="94660"/>
  </p:normalViewPr>
  <p:slideViewPr>
    <p:cSldViewPr snapToGrid="0">
      <p:cViewPr varScale="1">
        <p:scale>
          <a:sx n="79" d="100"/>
          <a:sy n="79" d="100"/>
        </p:scale>
        <p:origin x="66"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98646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65266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7335E4-C72A-4BB3-B6AD-610463FD8845}" type="slidenum">
              <a:rPr lang="es-HN" smtClean="0"/>
              <a:t>‹Nº›</a:t>
            </a:fld>
            <a:endParaRPr lang="es-H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591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DD5964C7-19AD-4F00-A372-FBECE0EC0294}" type="datetimeFigureOut">
              <a:rPr lang="es-HN" smtClean="0"/>
              <a:t>28/03/2019</a:t>
            </a:fld>
            <a:endParaRPr lang="es-HN"/>
          </a:p>
        </p:txBody>
      </p:sp>
      <p:sp>
        <p:nvSpPr>
          <p:cNvPr id="6" name="Footer Placeholder 5"/>
          <p:cNvSpPr>
            <a:spLocks noGrp="1"/>
          </p:cNvSpPr>
          <p:nvPr>
            <p:ph type="ftr" sz="quarter" idx="11"/>
          </p:nvPr>
        </p:nvSpPr>
        <p:spPr/>
        <p:txBody>
          <a:bodyPr/>
          <a:lstStyle/>
          <a:p>
            <a:endParaRPr lang="es-H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00386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DD5964C7-19AD-4F00-A372-FBECE0EC0294}" type="datetimeFigureOut">
              <a:rPr lang="es-HN" smtClean="0"/>
              <a:t>28/03/2019</a:t>
            </a:fld>
            <a:endParaRPr lang="es-HN"/>
          </a:p>
        </p:txBody>
      </p:sp>
      <p:sp>
        <p:nvSpPr>
          <p:cNvPr id="6" name="Footer Placeholder 5"/>
          <p:cNvSpPr>
            <a:spLocks noGrp="1"/>
          </p:cNvSpPr>
          <p:nvPr>
            <p:ph type="ftr" sz="quarter" idx="11"/>
          </p:nvPr>
        </p:nvSpPr>
        <p:spPr/>
        <p:txBody>
          <a:bodyPr/>
          <a:lstStyle/>
          <a:p>
            <a:endParaRPr lang="es-H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7335E4-C72A-4BB3-B6AD-610463FD8845}" type="slidenum">
              <a:rPr lang="es-HN" smtClean="0"/>
              <a:t>‹Nº›</a:t>
            </a:fld>
            <a:endParaRPr lang="es-H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5576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DD5964C7-19AD-4F00-A372-FBECE0EC0294}" type="datetimeFigureOut">
              <a:rPr lang="es-HN" smtClean="0"/>
              <a:t>28/03/2019</a:t>
            </a:fld>
            <a:endParaRPr lang="es-HN"/>
          </a:p>
        </p:txBody>
      </p:sp>
      <p:sp>
        <p:nvSpPr>
          <p:cNvPr id="6" name="Footer Placeholder 5"/>
          <p:cNvSpPr>
            <a:spLocks noGrp="1"/>
          </p:cNvSpPr>
          <p:nvPr>
            <p:ph type="ftr" sz="quarter" idx="11"/>
          </p:nvPr>
        </p:nvSpPr>
        <p:spPr/>
        <p:txBody>
          <a:bodyPr/>
          <a:lstStyle/>
          <a:p>
            <a:endParaRPr lang="es-H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14147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333386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06510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168067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5964C7-19AD-4F00-A372-FBECE0EC0294}" type="datetimeFigureOut">
              <a:rPr lang="es-HN" smtClean="0"/>
              <a:t>28/03/2019</a:t>
            </a:fld>
            <a:endParaRPr lang="es-HN"/>
          </a:p>
        </p:txBody>
      </p:sp>
      <p:sp>
        <p:nvSpPr>
          <p:cNvPr id="5" name="Footer Placeholder 4"/>
          <p:cNvSpPr>
            <a:spLocks noGrp="1"/>
          </p:cNvSpPr>
          <p:nvPr>
            <p:ph type="ftr" sz="quarter" idx="11"/>
          </p:nvPr>
        </p:nvSpPr>
        <p:spPr/>
        <p:txBody>
          <a:bodyPr/>
          <a:lstStyle/>
          <a:p>
            <a:endParaRPr lang="es-H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355318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D5964C7-19AD-4F00-A372-FBECE0EC0294}" type="datetimeFigureOut">
              <a:rPr lang="es-HN" smtClean="0"/>
              <a:t>28/03/2019</a:t>
            </a:fld>
            <a:endParaRPr lang="es-HN"/>
          </a:p>
        </p:txBody>
      </p:sp>
      <p:sp>
        <p:nvSpPr>
          <p:cNvPr id="6" name="Footer Placeholder 5"/>
          <p:cNvSpPr>
            <a:spLocks noGrp="1"/>
          </p:cNvSpPr>
          <p:nvPr>
            <p:ph type="ftr" sz="quarter" idx="11"/>
          </p:nvPr>
        </p:nvSpPr>
        <p:spPr/>
        <p:txBody>
          <a:bodyPr/>
          <a:lstStyle/>
          <a:p>
            <a:endParaRPr lang="es-H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66146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D5964C7-19AD-4F00-A372-FBECE0EC0294}" type="datetimeFigureOut">
              <a:rPr lang="es-HN" smtClean="0"/>
              <a:t>28/03/2019</a:t>
            </a:fld>
            <a:endParaRPr lang="es-HN"/>
          </a:p>
        </p:txBody>
      </p:sp>
      <p:sp>
        <p:nvSpPr>
          <p:cNvPr id="8" name="Footer Placeholder 7"/>
          <p:cNvSpPr>
            <a:spLocks noGrp="1"/>
          </p:cNvSpPr>
          <p:nvPr>
            <p:ph type="ftr" sz="quarter" idx="11"/>
          </p:nvPr>
        </p:nvSpPr>
        <p:spPr/>
        <p:txBody>
          <a:bodyPr/>
          <a:lstStyle/>
          <a:p>
            <a:endParaRPr lang="es-H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63787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D5964C7-19AD-4F00-A372-FBECE0EC0294}" type="datetimeFigureOut">
              <a:rPr lang="es-HN" smtClean="0"/>
              <a:t>28/03/2019</a:t>
            </a:fld>
            <a:endParaRPr lang="es-HN"/>
          </a:p>
        </p:txBody>
      </p:sp>
      <p:sp>
        <p:nvSpPr>
          <p:cNvPr id="4" name="Footer Placeholder 3"/>
          <p:cNvSpPr>
            <a:spLocks noGrp="1"/>
          </p:cNvSpPr>
          <p:nvPr>
            <p:ph type="ftr" sz="quarter" idx="11"/>
          </p:nvPr>
        </p:nvSpPr>
        <p:spPr/>
        <p:txBody>
          <a:bodyPr/>
          <a:lstStyle/>
          <a:p>
            <a:endParaRPr lang="es-H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54037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964C7-19AD-4F00-A372-FBECE0EC0294}" type="datetimeFigureOut">
              <a:rPr lang="es-HN" smtClean="0"/>
              <a:t>28/03/2019</a:t>
            </a:fld>
            <a:endParaRPr lang="es-HN"/>
          </a:p>
        </p:txBody>
      </p:sp>
      <p:sp>
        <p:nvSpPr>
          <p:cNvPr id="3" name="Footer Placeholder 2"/>
          <p:cNvSpPr>
            <a:spLocks noGrp="1"/>
          </p:cNvSpPr>
          <p:nvPr>
            <p:ph type="ftr" sz="quarter" idx="11"/>
          </p:nvPr>
        </p:nvSpPr>
        <p:spPr/>
        <p:txBody>
          <a:bodyPr/>
          <a:lstStyle/>
          <a:p>
            <a:endParaRPr lang="es-H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55247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5964C7-19AD-4F00-A372-FBECE0EC0294}" type="datetimeFigureOut">
              <a:rPr lang="es-HN" smtClean="0"/>
              <a:t>28/03/2019</a:t>
            </a:fld>
            <a:endParaRPr lang="es-HN"/>
          </a:p>
        </p:txBody>
      </p:sp>
      <p:sp>
        <p:nvSpPr>
          <p:cNvPr id="6" name="Footer Placeholder 5"/>
          <p:cNvSpPr>
            <a:spLocks noGrp="1"/>
          </p:cNvSpPr>
          <p:nvPr>
            <p:ph type="ftr" sz="quarter" idx="11"/>
          </p:nvPr>
        </p:nvSpPr>
        <p:spPr/>
        <p:txBody>
          <a:bodyPr/>
          <a:lstStyle/>
          <a:p>
            <a:endParaRPr lang="es-H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4861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D5964C7-19AD-4F00-A372-FBECE0EC0294}" type="datetimeFigureOut">
              <a:rPr lang="es-HN" smtClean="0"/>
              <a:t>28/03/2019</a:t>
            </a:fld>
            <a:endParaRPr lang="es-HN"/>
          </a:p>
        </p:txBody>
      </p:sp>
      <p:sp>
        <p:nvSpPr>
          <p:cNvPr id="6" name="Footer Placeholder 5"/>
          <p:cNvSpPr>
            <a:spLocks noGrp="1"/>
          </p:cNvSpPr>
          <p:nvPr>
            <p:ph type="ftr" sz="quarter" idx="11"/>
          </p:nvPr>
        </p:nvSpPr>
        <p:spPr/>
        <p:txBody>
          <a:bodyPr/>
          <a:lstStyle/>
          <a:p>
            <a:endParaRPr lang="es-H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D7335E4-C72A-4BB3-B6AD-610463FD8845}" type="slidenum">
              <a:rPr lang="es-HN" smtClean="0"/>
              <a:t>‹Nº›</a:t>
            </a:fld>
            <a:endParaRPr lang="es-HN"/>
          </a:p>
        </p:txBody>
      </p:sp>
    </p:spTree>
    <p:extLst>
      <p:ext uri="{BB962C8B-B14F-4D97-AF65-F5344CB8AC3E}">
        <p14:creationId xmlns:p14="http://schemas.microsoft.com/office/powerpoint/2010/main" val="21448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D5964C7-19AD-4F00-A372-FBECE0EC0294}" type="datetimeFigureOut">
              <a:rPr lang="es-HN" smtClean="0"/>
              <a:t>28/03/2019</a:t>
            </a:fld>
            <a:endParaRPr lang="es-H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H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D7335E4-C72A-4BB3-B6AD-610463FD8845}" type="slidenum">
              <a:rPr lang="es-HN" smtClean="0"/>
              <a:t>‹Nº›</a:t>
            </a:fld>
            <a:endParaRPr lang="es-HN"/>
          </a:p>
        </p:txBody>
      </p:sp>
    </p:spTree>
    <p:extLst>
      <p:ext uri="{BB962C8B-B14F-4D97-AF65-F5344CB8AC3E}">
        <p14:creationId xmlns:p14="http://schemas.microsoft.com/office/powerpoint/2010/main" val="8510624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sultado de imagen para TRANSPARENCIA"/>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979" r="26930"/>
          <a:stretch/>
        </p:blipFill>
        <p:spPr bwMode="auto">
          <a:xfrm>
            <a:off x="1165859" y="763518"/>
            <a:ext cx="3749041" cy="5248662"/>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2905023" y="3941077"/>
            <a:ext cx="8748464" cy="1440160"/>
          </a:xfrm>
          <a:prstGeom prst="rect">
            <a:avLst/>
          </a:prstGeom>
        </p:spPr>
        <p:txBody>
          <a:bodyPr vert="horz" lIns="0" rIns="0" bIns="0" anchor="b">
            <a:normAutofit fontScale="92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S" sz="8000" dirty="0" smtClean="0">
                <a:solidFill>
                  <a:srgbClr val="0070C0"/>
                </a:solidFill>
                <a:latin typeface="Gill Sans Ultra Bold" pitchFamily="34" charset="0"/>
              </a:rPr>
              <a:t>  BIENVENIDOS</a:t>
            </a:r>
            <a:endParaRPr lang="es-ES" sz="8000" dirty="0">
              <a:solidFill>
                <a:srgbClr val="0070C0"/>
              </a:solidFill>
              <a:latin typeface="Gill Sans Ultra Bold" pitchFamily="34" charset="0"/>
            </a:endParaRPr>
          </a:p>
        </p:txBody>
      </p:sp>
      <p:pic>
        <p:nvPicPr>
          <p:cNvPr id="8" name="Picture 2" descr="C:\Users\jets1\Desktop\Supervision DDEO 20180411_103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012" y="1161307"/>
            <a:ext cx="2632487"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61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66807" y="1917208"/>
            <a:ext cx="10042902" cy="4524315"/>
          </a:xfrm>
          <a:prstGeom prst="rect">
            <a:avLst/>
          </a:prstGeom>
          <a:noFill/>
        </p:spPr>
        <p:txBody>
          <a:bodyPr wrap="square" lIns="91440" tIns="45720" rIns="91440" bIns="45720">
            <a:spAutoFit/>
          </a:bodyPr>
          <a:lstStyle/>
          <a:p>
            <a:pPr algn="just"/>
            <a:r>
              <a:rPr lang="es-ES" sz="3200" dirty="0" smtClean="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rPr>
              <a:t>Las Direcciones Departamentales de Educación a través de la Sub Dirección de Currículo y Evaluación deben organizar los centros sedes del programa TPA, en el Departamento de Ocotepeque están autorizados 2 centros sede:</a:t>
            </a:r>
          </a:p>
          <a:p>
            <a:pPr algn="just"/>
            <a:endParaRPr lang="es-ES" sz="3200" dirty="0" smtClean="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endParaRPr>
          </a:p>
          <a:p>
            <a:pPr algn="just"/>
            <a:r>
              <a:rPr lang="es-ES" sz="3200" dirty="0" smtClean="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rPr>
              <a:t>1.-Instituto Gubernamental Juventud Hondureña</a:t>
            </a:r>
          </a:p>
          <a:p>
            <a:pPr algn="just"/>
            <a:r>
              <a:rPr lang="es-ES" sz="3200" dirty="0" smtClean="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rPr>
              <a:t>2.- Instituto Gubernamental San Marcos</a:t>
            </a:r>
          </a:p>
          <a:p>
            <a:pPr algn="just"/>
            <a:endParaRPr lang="es-ES" sz="3200" b="1" cap="none" spc="0" dirty="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endParaRPr>
          </a:p>
        </p:txBody>
      </p:sp>
      <p:sp>
        <p:nvSpPr>
          <p:cNvPr id="5" name="Rectángulo 4"/>
          <p:cNvSpPr/>
          <p:nvPr/>
        </p:nvSpPr>
        <p:spPr>
          <a:xfrm>
            <a:off x="1348778" y="511444"/>
            <a:ext cx="9482202" cy="923330"/>
          </a:xfrm>
          <a:prstGeom prst="rect">
            <a:avLst/>
          </a:prstGeom>
          <a:noFill/>
        </p:spPr>
        <p:txBody>
          <a:bodyPr wrap="square" lIns="91440" tIns="45720" rIns="91440" bIns="45720">
            <a:spAutoFit/>
          </a:bodyPr>
          <a:lstStyle/>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Centros Sedes TPA</a:t>
            </a:r>
            <a:endParaRPr lang="es-E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3033410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04435" y="1813302"/>
            <a:ext cx="11189775" cy="3046988"/>
          </a:xfrm>
          <a:prstGeom prst="rect">
            <a:avLst/>
          </a:prstGeom>
          <a:noFill/>
        </p:spPr>
        <p:txBody>
          <a:bodyPr wrap="square" lIns="91440" tIns="45720" rIns="91440" bIns="45720">
            <a:spAutoFit/>
          </a:bodyPr>
          <a:lstStyle/>
          <a:p>
            <a:pPr algn="ctr"/>
            <a:r>
              <a:rPr lang="es-ES" sz="9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Aspectos Administrativos</a:t>
            </a:r>
            <a:endParaRPr lang="es-ES" sz="96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625179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84960" y="471120"/>
            <a:ext cx="9685020" cy="5702074"/>
          </a:xfrm>
          <a:prstGeom prst="rect">
            <a:avLst/>
          </a:prstGeom>
        </p:spPr>
        <p:txBody>
          <a:bodyPr wrap="square">
            <a:spAutoFit/>
          </a:bodyPr>
          <a:lstStyle/>
          <a:p>
            <a:pPr marL="270510" indent="-270510" algn="just">
              <a:lnSpc>
                <a:spcPct val="115000"/>
              </a:lnSpc>
              <a:spcAft>
                <a:spcPts val="1000"/>
              </a:spcAft>
            </a:pPr>
            <a:r>
              <a:rPr lang="es-HN" b="1"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2.1 </a:t>
            </a:r>
            <a:r>
              <a:rPr lang="es-HN" b="1" u="sng"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La autorización de los centros sedes.</a:t>
            </a:r>
            <a:endParaRPr lang="es-HN"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La Dirección Departamental de Educación es el único ente con la facultad de autorizar el funcionamiento de centros sedes Gubernamentales y No-gubernamentales considerando la demanda de la población estudiantil beneficiada y el cumplimiento de los requisitos establecidos.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Es prohibido y objeto de deducción de responsabilidad, que cualquier otra unidad o nivel de Secretaria de Educación emita acuerdos o resoluciones, autorizando el funcionamiento de Centros sedes del TPA.</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b="1"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2.2 </a:t>
            </a:r>
            <a:r>
              <a:rPr lang="es-HN" b="1" u="sng"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La supervisión del funcionamiento de los centros sedes.</a:t>
            </a:r>
            <a:endParaRPr lang="es-HN"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Corresponde a la Dirección Departamental de Educación (DDE) a </a:t>
            </a:r>
            <a:r>
              <a:rPr lang="es-HN"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a</a:t>
            </a: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través de sus estructuras realizar la Supervisión permanente del cumplimiento de los lineamientos de funcionamiento de los centros sedes TPA, tomando las decisiones que correspondan cuando se evidencien incumplimientos. Las DDE  deberán presentar al finalizar cada periodo del TPA un informe a la Dirección General de Currículo y Evaluación, la cual a su vez ejecutara un plan de monitoreo permanente para verificar el correcto desarrollo del programa TPA  a Nivel Nacional.</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011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13143" y="593670"/>
            <a:ext cx="9958192" cy="5223994"/>
          </a:xfrm>
          <a:prstGeom prst="rect">
            <a:avLst/>
          </a:prstGeom>
        </p:spPr>
        <p:txBody>
          <a:bodyPr wrap="square">
            <a:spAutoFit/>
          </a:bodyPr>
          <a:lstStyle/>
          <a:p>
            <a:pPr marL="270510" indent="-270510">
              <a:lnSpc>
                <a:spcPct val="115000"/>
              </a:lnSpc>
              <a:spcAft>
                <a:spcPts val="1000"/>
              </a:spcAft>
            </a:pPr>
            <a:r>
              <a:rPr lang="es-HN" b="1"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2.3 </a:t>
            </a:r>
            <a:r>
              <a:rPr lang="es-HN" b="1" u="sng"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Coordinación y Organización de los centros sedes.</a:t>
            </a:r>
            <a:endParaRPr lang="es-HN"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Cada Director(a) de Centro Educativo es el responsable directo de la coordinación, organización y funcionamiento de la sede TPA, para lo cual debe realizar las siguientes acciones: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Elaborar y presentar a la Dirección Departamental de Educación la propuesta de funcionamiento de la sede TPA, siguiendo los lineamientos emanados oficialmente por la por la Secretaria de Educación, para su respectiva aprobación. Toda sede del TPA que funcione sin aprobación oficial de la DDE será inmediatamente cerrada y el Centro Educativo será sancionado, conforme la normativa vigente</a:t>
            </a:r>
            <a:r>
              <a:rPr lang="es-HN" b="1" dirty="0" smtClean="0">
                <a:solidFill>
                  <a:srgbClr val="222222"/>
                </a:solidFill>
                <a:latin typeface="Arial" panose="020B0604020202020204" pitchFamily="34" charset="0"/>
                <a:ea typeface="Times New Roman" panose="02020603050405020304" pitchFamily="18" charset="0"/>
              </a:rPr>
              <a:t>.</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Organizar el proceso de Matricula de todos los estudiantes.</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Ingresar la Matrícula Inicial al Sistema Administrativo de Centros Educativos (SACE) al finalizar el primer mes de clases.</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Presentar ante la autoridad competente la nómina del personal docente y de apoyo necesario, para su respectiva aprobación y brindar la atención de calidad que requiere la población estudiantil beneficiada. Considerando en primer lugar el personal docente disponible por reubicación que reúna el perfil académico requerido por el centro.</a:t>
            </a:r>
            <a:endParaRPr lang="es-H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6975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3020" y="777240"/>
            <a:ext cx="10888980" cy="5078313"/>
          </a:xfrm>
          <a:prstGeom prst="rect">
            <a:avLst/>
          </a:prstGeom>
        </p:spPr>
        <p:txBody>
          <a:bodyPr wrap="square">
            <a:spAutoFit/>
          </a:bodyPr>
          <a:lstStyle/>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Desarrollar un proceso de información inductivo para los docentes de cada centro sede sobre los propósitos y la metodología del programa TPA, con el apoyo de la Dirección Municipal respectiva y siguiendo los lineamientos de Desarrollo Profesional de la Secretaria de Educación.</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Los Directores(as) de centros sedes del TPA elaborarán y presentaran a la Dirección Municipal un informe financiero por cada periodo del TPA  de acuerdo a los lineamientos establecidos por la Subsecretaria de Administración y Finanzas de la Secretaria de Educación, así como los lineamientos para el uso de los fondos remanentes una vez pagados los contratos docentes.</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El Director (a) del centro sede del TPA informará por lo menos dos (2) veces durante el periodo a los padres, madres de familia o tutores sobre los avances académicos de los estudiantes.</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Emitir los documentos oficiales que acrediten los resultados de las evaluaciones de los aprendizajes de cada estudiante, en el tiempo establecido.</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Ingreso de las calificaciones de cada parcial y Matricula Final al Sistema de Administración de Centros Educativos (SACE), en el tiempo establecido y comunicado oficialmente por la Secretaria de Educación.</a:t>
            </a:r>
            <a:endParaRPr lang="es-HN"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HN" b="1" dirty="0">
                <a:solidFill>
                  <a:srgbClr val="222222"/>
                </a:solidFill>
                <a:latin typeface="Arial" panose="020B0604020202020204" pitchFamily="34" charset="0"/>
                <a:ea typeface="Times New Roman" panose="02020603050405020304" pitchFamily="18" charset="0"/>
              </a:rPr>
              <a:t>Elaborar y presentar un informe final del funcionamiento del centro sede TPA, que incluya aspectos administrativos/financieros y desempeño estudiantil, de acuerdo a los lineamientos brindados por la Dirección General de </a:t>
            </a:r>
            <a:r>
              <a:rPr lang="es-HN" b="1" dirty="0" smtClean="0">
                <a:solidFill>
                  <a:srgbClr val="222222"/>
                </a:solidFill>
                <a:latin typeface="Arial" panose="020B0604020202020204" pitchFamily="34" charset="0"/>
                <a:ea typeface="Times New Roman" panose="02020603050405020304" pitchFamily="18" charset="0"/>
              </a:rPr>
              <a:t>Currículo </a:t>
            </a:r>
            <a:r>
              <a:rPr lang="es-HN" b="1" dirty="0">
                <a:solidFill>
                  <a:srgbClr val="222222"/>
                </a:solidFill>
                <a:latin typeface="Arial" panose="020B0604020202020204" pitchFamily="34" charset="0"/>
                <a:ea typeface="Times New Roman" panose="02020603050405020304" pitchFamily="18" charset="0"/>
              </a:rPr>
              <a:t>y Evaluación.</a:t>
            </a:r>
            <a:endParaRPr lang="es-HN"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3117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74420" y="864832"/>
            <a:ext cx="10515600" cy="5489708"/>
          </a:xfrm>
          <a:prstGeom prst="rect">
            <a:avLst/>
          </a:prstGeom>
        </p:spPr>
        <p:txBody>
          <a:bodyPr wrap="square">
            <a:spAutoFit/>
          </a:bodyPr>
          <a:lstStyle/>
          <a:p>
            <a:pPr marL="228600">
              <a:lnSpc>
                <a:spcPct val="115000"/>
              </a:lnSpc>
              <a:spcAft>
                <a:spcPts val="1000"/>
              </a:spcAft>
            </a:pPr>
            <a:r>
              <a:rPr lang="es-HN" sz="1600" b="1"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2.4 </a:t>
            </a:r>
            <a:r>
              <a:rPr lang="es-HN" sz="1600" b="1" u="sng" dirty="0">
                <a:solidFill>
                  <a:schemeClr val="accent2">
                    <a:lumMod val="75000"/>
                  </a:schemeClr>
                </a:solidFill>
                <a:latin typeface="Arial" panose="020B0604020202020204" pitchFamily="34" charset="0"/>
                <a:ea typeface="Times New Roman" panose="02020603050405020304" pitchFamily="18" charset="0"/>
                <a:cs typeface="Times New Roman" panose="02020603050405020304" pitchFamily="18" charset="0"/>
              </a:rPr>
              <a:t>Financiamiento y Auditoria de los fondos de los centros sedes TPA.</a:t>
            </a:r>
            <a:endParaRPr lang="es-HN" sz="1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630555" indent="-630555"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Sobre la aportación económica en los Centros Educativos        Gubernamentales se establece como pago máximo único por estudiante la cantidad de cuatrocientos lempiras (</a:t>
            </a:r>
            <a:r>
              <a:rPr lang="es-HN" b="1"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Lps</a:t>
            </a: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400.00). Esta aportación será única y exclusivamente para el pago de los docentes que se requiera contratar y la compra de materiales de apoyo.</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marL="630555" indent="-630555"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 La Dirección Departamental de Educación aprobará el pago de TPA en los Centros Educativos No Gubernamentales siempre y cuando se presente un acta del consenso entre el Centro Educativo y la Asociación de Padres de Familia. Se respetará la decisión de no cobrar por el TPA cuando el Centro Educativo No Gubernamental así lo decida.</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marL="630555" indent="-630555" algn="just">
              <a:lnSpc>
                <a:spcPct val="115000"/>
              </a:lnSpc>
              <a:spcAft>
                <a:spcPts val="1000"/>
              </a:spcAft>
            </a:pP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c) La Dirección Departamental de Educación debe atender en tiempo y forma toda denuncia de cobros indebidos que se presente conforme a lo requerido por la normativa vigente</a:t>
            </a:r>
            <a:r>
              <a:rPr lang="es-HN"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p>
          <a:p>
            <a:pPr marL="630555" indent="-630555" algn="just">
              <a:lnSpc>
                <a:spcPct val="115000"/>
              </a:lnSpc>
              <a:spcAft>
                <a:spcPts val="1000"/>
              </a:spcAft>
            </a:pPr>
            <a:r>
              <a:rPr lang="es-HN" sz="1600" b="1" dirty="0" smtClean="0"/>
              <a:t>      d</a:t>
            </a:r>
            <a:r>
              <a:rPr lang="es-HN" sz="1600" b="1" dirty="0"/>
              <a:t>) En el caso que se justifique y sea aprobado por la Dirección Departamental de Educación la contratación de docentes, el monto de la bonificación para los docentes contratados se pagara de los fondos recaudados del programa TPA, el cual no debe ser menor al valor del 60% de la hora clase vigente. Los Docentes a contratar preferiblemente deben ser aquellos que se encuentran desempleados y que cumplan con el perfil requerido.</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026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5860" y="1209868"/>
            <a:ext cx="10241280" cy="4211794"/>
          </a:xfrm>
          <a:prstGeom prst="rect">
            <a:avLst/>
          </a:prstGeom>
        </p:spPr>
        <p:txBody>
          <a:bodyPr wrap="square">
            <a:spAutoFit/>
          </a:bodyPr>
          <a:lstStyle/>
          <a:p>
            <a:pPr marL="630555" indent="-630555" algn="just">
              <a:lnSpc>
                <a:spcPct val="115000"/>
              </a:lnSpc>
              <a:spcAft>
                <a:spcPts val="1000"/>
              </a:spcAft>
            </a:pP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sz="2000"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e</a:t>
            </a: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sz="2000"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el </a:t>
            </a: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pago único por estudiante del programa TPA  de los Centros Educativos Gubernamentales se realizarán única y exclusivamente en una cuenta bancaria “TPA Dirección Departamental de Educación”, del departamento respectivo.</a:t>
            </a:r>
            <a:endParaRPr lang="es-HN" sz="2000" dirty="0">
              <a:latin typeface="Calibri" panose="020F0502020204030204" pitchFamily="34" charset="0"/>
              <a:ea typeface="Calibri" panose="020F0502020204030204" pitchFamily="34" charset="0"/>
              <a:cs typeface="Times New Roman" panose="02020603050405020304" pitchFamily="18" charset="0"/>
            </a:endParaRPr>
          </a:p>
          <a:p>
            <a:pPr marL="630555" indent="-630555" algn="just">
              <a:lnSpc>
                <a:spcPct val="115000"/>
              </a:lnSpc>
              <a:spcAft>
                <a:spcPts val="1000"/>
              </a:spcAft>
            </a:pP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sz="2000"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f) En el caso de Centros Gubernamentales, la Auditoria Interna hará lo propio y en los centros No Gubernamentales, estos se aplicaran los mecanismos de administración y auditoria que ellos consideren pertinentes.</a:t>
            </a:r>
            <a:endParaRPr lang="es-HN" sz="2000" dirty="0">
              <a:latin typeface="Calibri" panose="020F0502020204030204" pitchFamily="34" charset="0"/>
              <a:ea typeface="Calibri" panose="020F0502020204030204" pitchFamily="34" charset="0"/>
              <a:cs typeface="Times New Roman" panose="02020603050405020304" pitchFamily="18" charset="0"/>
            </a:endParaRPr>
          </a:p>
          <a:p>
            <a:pPr marL="630555" indent="-630555" algn="just">
              <a:lnSpc>
                <a:spcPct val="115000"/>
              </a:lnSpc>
              <a:spcAft>
                <a:spcPts val="1000"/>
              </a:spcAft>
            </a:pP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s-HN" sz="2000" b="1"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g</a:t>
            </a:r>
            <a:r>
              <a:rPr lang="es-HN" sz="20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Corresponde a la Sub-Dirección Departamental de Administración y Finanzas aplicar los mecanismos de control administrativo en los centros gubernamentales y a la Dirección Municipal realizar la supervisión educativa y administrativa financiera de los centros No Gubernamentales.</a:t>
            </a:r>
            <a:endParaRPr lang="es-HN" sz="2000" dirty="0"/>
          </a:p>
        </p:txBody>
      </p:sp>
    </p:spTree>
    <p:extLst>
      <p:ext uri="{BB962C8B-B14F-4D97-AF65-F5344CB8AC3E}">
        <p14:creationId xmlns:p14="http://schemas.microsoft.com/office/powerpoint/2010/main" val="281566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1354" y="0"/>
            <a:ext cx="9482202" cy="1754326"/>
          </a:xfrm>
          <a:prstGeom prst="rect">
            <a:avLst/>
          </a:prstGeom>
          <a:noFill/>
        </p:spPr>
        <p:txBody>
          <a:bodyPr wrap="square" lIns="91440" tIns="45720" rIns="91440" bIns="45720">
            <a:spAutoFit/>
          </a:bodyPr>
          <a:lstStyle/>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Acreditación Centros Sedes TPA</a:t>
            </a:r>
            <a:endParaRPr lang="es-E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25628" t="8699" r="23116" b="5799"/>
          <a:stretch/>
        </p:blipFill>
        <p:spPr bwMode="auto">
          <a:xfrm>
            <a:off x="926926" y="1651979"/>
            <a:ext cx="3746935" cy="4738434"/>
          </a:xfrm>
          <a:prstGeom prst="rect">
            <a:avLst/>
          </a:prstGeom>
          <a:ln>
            <a:solidFill>
              <a:schemeClr val="tx1"/>
            </a:solidFill>
          </a:ln>
          <a:extLst>
            <a:ext uri="{53640926-AAD7-44D8-BBD7-CCE9431645EC}">
              <a14:shadowObscured xmlns:a14="http://schemas.microsoft.com/office/drawing/2010/main"/>
            </a:ext>
          </a:extLst>
        </p:spPr>
      </p:pic>
      <p:pic>
        <p:nvPicPr>
          <p:cNvPr id="7" name="Imagen 6"/>
          <p:cNvPicPr/>
          <p:nvPr/>
        </p:nvPicPr>
        <p:blipFill rotWithShape="1">
          <a:blip r:embed="rId3"/>
          <a:srcRect l="25458" t="9123" r="22607" b="9831"/>
          <a:stretch/>
        </p:blipFill>
        <p:spPr bwMode="auto">
          <a:xfrm>
            <a:off x="6239615" y="1549631"/>
            <a:ext cx="3718577" cy="473843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598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80993" y="1754326"/>
            <a:ext cx="10846288" cy="4478149"/>
          </a:xfrm>
          <a:prstGeom prst="rect">
            <a:avLst/>
          </a:prstGeom>
          <a:noFill/>
        </p:spPr>
        <p:txBody>
          <a:bodyPr wrap="square" lIns="91440" tIns="45720" rIns="91440" bIns="45720">
            <a:spAutoFit/>
          </a:bodyPr>
          <a:lstStyle/>
          <a:p>
            <a:r>
              <a:rPr lang="es-HN" sz="3500" b="1" u="sng" dirty="0">
                <a:solidFill>
                  <a:schemeClr val="accent2">
                    <a:lumMod val="75000"/>
                  </a:schemeClr>
                </a:solidFill>
              </a:rPr>
              <a:t>Instituto Gubernamental Juventud Hondureña:</a:t>
            </a:r>
            <a:endParaRPr lang="es-HN" sz="3500" dirty="0">
              <a:solidFill>
                <a:schemeClr val="accent2">
                  <a:lumMod val="75000"/>
                </a:schemeClr>
              </a:solidFill>
            </a:endParaRPr>
          </a:p>
          <a:p>
            <a:r>
              <a:rPr lang="es-HN" sz="3500" dirty="0">
                <a:solidFill>
                  <a:schemeClr val="accent2">
                    <a:lumMod val="75000"/>
                  </a:schemeClr>
                </a:solidFill>
              </a:rPr>
              <a:t>Coordinadora I semestre : Ana Arely </a:t>
            </a:r>
            <a:r>
              <a:rPr lang="es-HN" sz="3500" dirty="0" err="1">
                <a:solidFill>
                  <a:schemeClr val="accent2">
                    <a:lumMod val="75000"/>
                  </a:schemeClr>
                </a:solidFill>
              </a:rPr>
              <a:t>Arita</a:t>
            </a:r>
            <a:r>
              <a:rPr lang="es-HN" sz="3500" dirty="0">
                <a:solidFill>
                  <a:schemeClr val="accent2">
                    <a:lumMod val="75000"/>
                  </a:schemeClr>
                </a:solidFill>
              </a:rPr>
              <a:t> </a:t>
            </a:r>
            <a:r>
              <a:rPr lang="es-HN" sz="3500" dirty="0" err="1" smtClean="0">
                <a:solidFill>
                  <a:schemeClr val="accent2">
                    <a:lumMod val="75000"/>
                  </a:schemeClr>
                </a:solidFill>
              </a:rPr>
              <a:t>Menendez</a:t>
            </a:r>
            <a:endParaRPr lang="es-HN" sz="3500" dirty="0">
              <a:solidFill>
                <a:schemeClr val="accent2">
                  <a:lumMod val="75000"/>
                </a:schemeClr>
              </a:solidFill>
            </a:endParaRPr>
          </a:p>
          <a:p>
            <a:r>
              <a:rPr lang="es-HN" sz="3500" dirty="0">
                <a:solidFill>
                  <a:schemeClr val="accent2">
                    <a:lumMod val="75000"/>
                  </a:schemeClr>
                </a:solidFill>
              </a:rPr>
              <a:t>Coordinador II semestre: </a:t>
            </a:r>
            <a:r>
              <a:rPr lang="es-HN" sz="3500" dirty="0" err="1">
                <a:solidFill>
                  <a:schemeClr val="accent2">
                    <a:lumMod val="75000"/>
                  </a:schemeClr>
                </a:solidFill>
              </a:rPr>
              <a:t>Orlin</a:t>
            </a:r>
            <a:r>
              <a:rPr lang="es-HN" sz="3500" dirty="0">
                <a:solidFill>
                  <a:schemeClr val="accent2">
                    <a:lumMod val="75000"/>
                  </a:schemeClr>
                </a:solidFill>
              </a:rPr>
              <a:t> </a:t>
            </a:r>
            <a:r>
              <a:rPr lang="es-HN" sz="3500" dirty="0" err="1">
                <a:solidFill>
                  <a:schemeClr val="accent2">
                    <a:lumMod val="75000"/>
                  </a:schemeClr>
                </a:solidFill>
              </a:rPr>
              <a:t>Bohenerges</a:t>
            </a:r>
            <a:r>
              <a:rPr lang="es-HN" sz="3500" dirty="0">
                <a:solidFill>
                  <a:schemeClr val="accent2">
                    <a:lumMod val="75000"/>
                  </a:schemeClr>
                </a:solidFill>
              </a:rPr>
              <a:t> Pineda</a:t>
            </a:r>
          </a:p>
          <a:p>
            <a:r>
              <a:rPr lang="es-HN" sz="3500" b="1" u="sng" dirty="0">
                <a:solidFill>
                  <a:schemeClr val="accent2">
                    <a:lumMod val="75000"/>
                  </a:schemeClr>
                </a:solidFill>
              </a:rPr>
              <a:t>Instituto Gubernamental San Marcos:</a:t>
            </a:r>
            <a:endParaRPr lang="es-HN" sz="3500" dirty="0">
              <a:solidFill>
                <a:schemeClr val="accent2">
                  <a:lumMod val="75000"/>
                </a:schemeClr>
              </a:solidFill>
            </a:endParaRPr>
          </a:p>
          <a:p>
            <a:r>
              <a:rPr lang="es-HN" sz="3500" dirty="0">
                <a:solidFill>
                  <a:schemeClr val="accent2">
                    <a:lumMod val="75000"/>
                  </a:schemeClr>
                </a:solidFill>
              </a:rPr>
              <a:t>Coordinadora: Cesar Arturo </a:t>
            </a:r>
            <a:r>
              <a:rPr lang="es-HN" sz="3500" dirty="0" err="1">
                <a:solidFill>
                  <a:schemeClr val="accent2">
                    <a:lumMod val="75000"/>
                  </a:schemeClr>
                </a:solidFill>
              </a:rPr>
              <a:t>Linarez</a:t>
            </a:r>
            <a:endParaRPr lang="es-HN" sz="3500" dirty="0">
              <a:solidFill>
                <a:schemeClr val="accent2">
                  <a:lumMod val="75000"/>
                </a:schemeClr>
              </a:solidFill>
            </a:endParaRPr>
          </a:p>
          <a:p>
            <a:pPr algn="just"/>
            <a:endParaRPr lang="es-E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651354" y="0"/>
            <a:ext cx="9482202" cy="1754326"/>
          </a:xfrm>
          <a:prstGeom prst="rect">
            <a:avLst/>
          </a:prstGeom>
          <a:noFill/>
        </p:spPr>
        <p:txBody>
          <a:bodyPr wrap="square" lIns="91440" tIns="45720" rIns="91440" bIns="45720">
            <a:spAutoFit/>
          </a:bodyPr>
          <a:lstStyle/>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Coordinadores Centros Sedes TPA</a:t>
            </a:r>
            <a:endParaRPr lang="es-E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27171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1354" y="0"/>
            <a:ext cx="9482202" cy="523220"/>
          </a:xfrm>
          <a:prstGeom prst="rect">
            <a:avLst/>
          </a:prstGeom>
          <a:noFill/>
        </p:spPr>
        <p:txBody>
          <a:bodyPr wrap="square" lIns="91440" tIns="45720" rIns="91440" bIns="45720">
            <a:spAutoFit/>
          </a:bodyPr>
          <a:lstStyle/>
          <a:p>
            <a:pPr algn="ctr"/>
            <a:r>
              <a:rPr lang="es-ES" sz="28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Modalidades Autorizadas de cada Centro Sede TPA</a:t>
            </a:r>
            <a:endParaRPr lang="es-ES" sz="28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250091215"/>
              </p:ext>
            </p:extLst>
          </p:nvPr>
        </p:nvGraphicFramePr>
        <p:xfrm>
          <a:off x="1813560" y="523220"/>
          <a:ext cx="10005461" cy="6373305"/>
        </p:xfrm>
        <a:graphic>
          <a:graphicData uri="http://schemas.openxmlformats.org/drawingml/2006/table">
            <a:tbl>
              <a:tblPr firstRow="1" bandRow="1">
                <a:tableStyleId>{ED083AE6-46FA-4A59-8FB0-9F97EB10719F}</a:tableStyleId>
              </a:tblPr>
              <a:tblGrid>
                <a:gridCol w="6109368"/>
                <a:gridCol w="3896093"/>
              </a:tblGrid>
              <a:tr h="875875">
                <a:tc>
                  <a:txBody>
                    <a:bodyPr/>
                    <a:lstStyle/>
                    <a:p>
                      <a:pPr algn="ctr"/>
                      <a:r>
                        <a:rPr lang="es-HN" dirty="0" smtClean="0"/>
                        <a:t>Instituto Gubernamental Juventud Hondureña</a:t>
                      </a:r>
                      <a:endParaRPr lang="es-HN"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HN" dirty="0" smtClean="0"/>
                        <a:t>Instituto Gubernamental San Marcos</a:t>
                      </a:r>
                    </a:p>
                    <a:p>
                      <a:endParaRPr lang="es-HN" dirty="0"/>
                    </a:p>
                  </a:txBody>
                  <a:tcPr/>
                </a:tc>
              </a:tr>
              <a:tr h="5458905">
                <a:tc>
                  <a:txBody>
                    <a:bodyPr/>
                    <a:lstStyle/>
                    <a:p>
                      <a:pPr marL="342900" indent="-342900">
                        <a:buFont typeface="+mj-lt"/>
                        <a:buAutoNum type="arabicPeriod"/>
                      </a:pPr>
                      <a:r>
                        <a:rPr lang="es-HN" sz="1600" dirty="0" smtClean="0"/>
                        <a:t> </a:t>
                      </a:r>
                      <a:r>
                        <a:rPr lang="es-HN" sz="1600" dirty="0" smtClean="0"/>
                        <a:t>Bachillerato Técnico Profesional en Salud y Nutrición </a:t>
                      </a:r>
                      <a:r>
                        <a:rPr lang="es-HN" sz="1600" dirty="0" smtClean="0"/>
                        <a:t>       Comunitaria </a:t>
                      </a:r>
                      <a:r>
                        <a:rPr lang="es-HN" sz="1600" dirty="0" smtClean="0"/>
                        <a:t>Acuerdo 0993-SE- 2018 Comayagüela D.C.M., 31 de Octubre del 2018</a:t>
                      </a:r>
                      <a:r>
                        <a:rPr lang="es-HN" sz="1600" dirty="0" smtClean="0"/>
                        <a:t>.</a:t>
                      </a:r>
                    </a:p>
                    <a:p>
                      <a:pPr marL="342900" indent="-342900">
                        <a:buFont typeface="+mj-lt"/>
                        <a:buAutoNum type="arabicPeriod"/>
                      </a:pPr>
                      <a:r>
                        <a:rPr lang="es-HN" sz="1600" kern="1200" dirty="0" smtClean="0">
                          <a:solidFill>
                            <a:schemeClr val="tx1"/>
                          </a:solidFill>
                          <a:effectLst/>
                          <a:latin typeface="+mn-lt"/>
                          <a:ea typeface="+mn-ea"/>
                          <a:cs typeface="+mn-cs"/>
                        </a:rPr>
                        <a:t>Bachillerato técnico Profesional en Agricultura: Acuerdo 0585-SE- 2015 Comayagüela D.C.M., 1 de Febrero del 2015.</a:t>
                      </a:r>
                    </a:p>
                    <a:p>
                      <a:pPr marL="342900" indent="-342900">
                        <a:buFont typeface="+mj-lt"/>
                        <a:buAutoNum type="arabicPeriod"/>
                      </a:pPr>
                      <a:r>
                        <a:rPr lang="es-HN" sz="1600" kern="1200" dirty="0" smtClean="0">
                          <a:solidFill>
                            <a:schemeClr val="tx1"/>
                          </a:solidFill>
                          <a:effectLst/>
                          <a:latin typeface="+mn-lt"/>
                          <a:ea typeface="+mn-ea"/>
                          <a:cs typeface="+mn-cs"/>
                        </a:rPr>
                        <a:t>Bachillerato técnico Profesional en Informática: Acuerdo 0585-SE- 2015 Comayagüela D.C.M., 1 de Febrero del 2015.</a:t>
                      </a:r>
                    </a:p>
                    <a:p>
                      <a:pPr marL="342900" indent="-342900">
                        <a:buFont typeface="+mj-lt"/>
                        <a:buAutoNum type="arabicPeriod"/>
                      </a:pPr>
                      <a:r>
                        <a:rPr lang="es-HN" sz="1600" kern="1200" dirty="0" smtClean="0">
                          <a:solidFill>
                            <a:schemeClr val="tx1"/>
                          </a:solidFill>
                          <a:effectLst/>
                          <a:latin typeface="+mn-lt"/>
                          <a:ea typeface="+mn-ea"/>
                          <a:cs typeface="+mn-cs"/>
                        </a:rPr>
                        <a:t>Bachillerato técnico Profesional en Promoción Social Y desarrollo Comunitaria: Acuerdos 0853-SE-2016 Comayagüela D.C.M., 1 de Febrero del 2016.</a:t>
                      </a:r>
                    </a:p>
                    <a:p>
                      <a:pPr marL="342900" indent="-342900">
                        <a:buFont typeface="+mj-lt"/>
                        <a:buAutoNum type="arabicPeriod"/>
                      </a:pPr>
                      <a:r>
                        <a:rPr lang="es-HN" sz="1600" kern="1200" dirty="0" smtClean="0">
                          <a:solidFill>
                            <a:schemeClr val="tx1"/>
                          </a:solidFill>
                          <a:effectLst/>
                          <a:latin typeface="+mn-lt"/>
                          <a:ea typeface="+mn-ea"/>
                          <a:cs typeface="+mn-cs"/>
                        </a:rPr>
                        <a:t>Bachillerato técnico Profesional en Contaduría y Finanzas: Acuerdo 0585-SE- 2015 Comayagüela D.C.M., 1 de Febrero del 2015.</a:t>
                      </a:r>
                    </a:p>
                    <a:p>
                      <a:pPr marL="342900" indent="-342900">
                        <a:buFont typeface="+mj-lt"/>
                        <a:buAutoNum type="arabicPeriod"/>
                      </a:pPr>
                      <a:r>
                        <a:rPr lang="es-HN" sz="1600" kern="1200" dirty="0" smtClean="0">
                          <a:solidFill>
                            <a:schemeClr val="tx1"/>
                          </a:solidFill>
                          <a:effectLst/>
                          <a:latin typeface="+mn-lt"/>
                          <a:ea typeface="+mn-ea"/>
                          <a:cs typeface="+mn-cs"/>
                        </a:rPr>
                        <a:t>Bachillerato En ciencia y Humanidades Acuerdo 0554-SE-2017</a:t>
                      </a:r>
                    </a:p>
                    <a:p>
                      <a:pPr marL="342900" indent="-342900">
                        <a:buFont typeface="+mj-lt"/>
                        <a:buAutoNum type="arabicPeriod"/>
                      </a:pPr>
                      <a:r>
                        <a:rPr lang="es-HN" sz="1600" kern="1200" dirty="0" smtClean="0">
                          <a:solidFill>
                            <a:schemeClr val="tx1"/>
                          </a:solidFill>
                          <a:effectLst/>
                          <a:latin typeface="+mn-lt"/>
                          <a:ea typeface="+mn-ea"/>
                          <a:cs typeface="+mn-cs"/>
                        </a:rPr>
                        <a:t>Bachillerato técnico Profesional en Administración de Empresa (ISEMED)</a:t>
                      </a:r>
                    </a:p>
                    <a:p>
                      <a:pPr marL="342900" indent="-342900">
                        <a:buFont typeface="+mj-lt"/>
                        <a:buAutoNum type="arabicPeriod"/>
                      </a:pPr>
                      <a:r>
                        <a:rPr lang="es-HN" sz="1600" kern="1200" dirty="0" smtClean="0">
                          <a:solidFill>
                            <a:schemeClr val="tx1"/>
                          </a:solidFill>
                          <a:effectLst/>
                          <a:latin typeface="+mn-lt"/>
                          <a:ea typeface="+mn-ea"/>
                          <a:cs typeface="+mn-cs"/>
                        </a:rPr>
                        <a:t>III Ciclo de Educación Básica Acuerdo de Legalización 0586-SE-2015</a:t>
                      </a:r>
                      <a:endParaRPr lang="es-HN" sz="1600" dirty="0" smtClean="0"/>
                    </a:p>
                    <a:p>
                      <a:endParaRPr lang="es-HN" sz="1600" dirty="0"/>
                    </a:p>
                  </a:txBody>
                  <a:tcPr/>
                </a:tc>
                <a:tc>
                  <a:txBody>
                    <a:bodyPr/>
                    <a:lstStyle/>
                    <a:p>
                      <a:pPr marL="342900" indent="-342900">
                        <a:buFont typeface="+mj-lt"/>
                        <a:buAutoNum type="arabicPeriod"/>
                      </a:pPr>
                      <a:r>
                        <a:rPr lang="es-HN" sz="1800" kern="1200" dirty="0" smtClean="0">
                          <a:solidFill>
                            <a:schemeClr val="tx1"/>
                          </a:solidFill>
                          <a:effectLst/>
                          <a:latin typeface="+mn-lt"/>
                          <a:ea typeface="+mn-ea"/>
                          <a:cs typeface="+mn-cs"/>
                        </a:rPr>
                        <a:t>Bachillerato técnico Profesional en Informática: Acuerdo. 1944-SE-2014</a:t>
                      </a:r>
                    </a:p>
                    <a:p>
                      <a:pPr marL="342900" indent="-342900">
                        <a:buFont typeface="+mj-lt"/>
                        <a:buAutoNum type="arabicPeriod"/>
                      </a:pPr>
                      <a:r>
                        <a:rPr lang="es-HN" sz="1800" kern="1200" dirty="0" smtClean="0">
                          <a:solidFill>
                            <a:schemeClr val="tx1"/>
                          </a:solidFill>
                          <a:effectLst/>
                          <a:latin typeface="+mn-lt"/>
                          <a:ea typeface="+mn-ea"/>
                          <a:cs typeface="+mn-cs"/>
                        </a:rPr>
                        <a:t>Bachillerato técnico Profesional en Contaduría y Finanzas: Acuerdo 1944-SE-2014</a:t>
                      </a:r>
                    </a:p>
                    <a:p>
                      <a:pPr marL="342900" indent="-342900">
                        <a:buFont typeface="+mj-lt"/>
                        <a:buAutoNum type="arabicPeriod"/>
                      </a:pPr>
                      <a:r>
                        <a:rPr lang="es-HN" sz="1800" kern="1200" dirty="0" smtClean="0">
                          <a:solidFill>
                            <a:schemeClr val="tx1"/>
                          </a:solidFill>
                          <a:effectLst/>
                          <a:latin typeface="+mn-lt"/>
                          <a:ea typeface="+mn-ea"/>
                          <a:cs typeface="+mn-cs"/>
                        </a:rPr>
                        <a:t>Bachillerato En ciencia y Humanidades  1944-SE-2014</a:t>
                      </a:r>
                    </a:p>
                    <a:p>
                      <a:pPr marL="342900" indent="-342900">
                        <a:buFont typeface="+mj-lt"/>
                        <a:buAutoNum type="arabicPeriod"/>
                      </a:pPr>
                      <a:r>
                        <a:rPr lang="es-HN" sz="1800" kern="1200" dirty="0" smtClean="0">
                          <a:solidFill>
                            <a:schemeClr val="tx1"/>
                          </a:solidFill>
                          <a:effectLst/>
                          <a:latin typeface="+mn-lt"/>
                          <a:ea typeface="+mn-ea"/>
                          <a:cs typeface="+mn-cs"/>
                        </a:rPr>
                        <a:t>Bachillerato técnico Profesional en Administración de Empresa (ISEMED) 1924-SE-2014</a:t>
                      </a:r>
                    </a:p>
                    <a:p>
                      <a:pPr marL="342900" marR="0" indent="-342900" algn="l" defTabSz="457200" rtl="0" eaLnBrk="1" fontAlgn="auto" latinLnBrk="0" hangingPunct="1">
                        <a:lnSpc>
                          <a:spcPct val="100000"/>
                        </a:lnSpc>
                        <a:spcBef>
                          <a:spcPts val="0"/>
                        </a:spcBef>
                        <a:spcAft>
                          <a:spcPts val="0"/>
                        </a:spcAft>
                        <a:buClrTx/>
                        <a:buSzTx/>
                        <a:buFont typeface="+mj-lt"/>
                        <a:buAutoNum type="arabicPeriod"/>
                        <a:tabLst/>
                        <a:defRPr/>
                      </a:pPr>
                      <a:r>
                        <a:rPr lang="es-HN" sz="1800" kern="1200" dirty="0" smtClean="0">
                          <a:solidFill>
                            <a:schemeClr val="tx1"/>
                          </a:solidFill>
                          <a:effectLst/>
                          <a:latin typeface="+mn-lt"/>
                          <a:ea typeface="+mn-ea"/>
                          <a:cs typeface="+mn-cs"/>
                        </a:rPr>
                        <a:t>III Ciclo de Educación Básica Acuerdo de Legalización 0586-SE-2015</a:t>
                      </a:r>
                    </a:p>
                    <a:p>
                      <a:pPr marL="342900" indent="-342900">
                        <a:buFont typeface="+mj-lt"/>
                        <a:buAutoNum type="arabicPeriod"/>
                      </a:pPr>
                      <a:endParaRPr lang="es-HN" sz="1600" dirty="0"/>
                    </a:p>
                  </a:txBody>
                  <a:tcPr/>
                </a:tc>
              </a:tr>
            </a:tbl>
          </a:graphicData>
        </a:graphic>
      </p:graphicFrame>
    </p:spTree>
    <p:extLst>
      <p:ext uri="{BB962C8B-B14F-4D97-AF65-F5344CB8AC3E}">
        <p14:creationId xmlns:p14="http://schemas.microsoft.com/office/powerpoint/2010/main" val="101388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5256" y="3134845"/>
            <a:ext cx="9494907" cy="2585323"/>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Informe del Programa </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Todo Podemos Avanzar TPA</a:t>
            </a:r>
          </a:p>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2018-2019</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325465" y="291996"/>
            <a:ext cx="11530739" cy="2308324"/>
          </a:xfrm>
          <a:prstGeom prst="rect">
            <a:avLst/>
          </a:prstGeom>
          <a:noFill/>
        </p:spPr>
        <p:txBody>
          <a:bodyPr wrap="square" lIns="91440" tIns="45720" rIns="91440" bIns="45720">
            <a:spAutoFit/>
          </a:bodyPr>
          <a:lstStyle/>
          <a:p>
            <a:pPr algn="ctr"/>
            <a:r>
              <a:rPr lang="es-ES" sz="72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I Rendición de Cuentas 2019</a:t>
            </a:r>
            <a:endParaRPr lang="es-ES" sz="72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523395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42894" y="0"/>
            <a:ext cx="9482202" cy="707886"/>
          </a:xfrm>
          <a:prstGeom prst="rect">
            <a:avLst/>
          </a:prstGeom>
          <a:noFill/>
        </p:spPr>
        <p:txBody>
          <a:bodyPr wrap="square" lIns="91440" tIns="45720" rIns="91440" bIns="45720">
            <a:spAutoFit/>
          </a:bodyPr>
          <a:lstStyle/>
          <a:p>
            <a:pPr algn="ctr"/>
            <a:r>
              <a:rPr lang="es-ES" sz="40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Cantidad Docentes Contratados</a:t>
            </a:r>
            <a:endParaRPr lang="es-ES" sz="40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563626081"/>
              </p:ext>
            </p:extLst>
          </p:nvPr>
        </p:nvGraphicFramePr>
        <p:xfrm>
          <a:off x="1170871" y="881415"/>
          <a:ext cx="9854225" cy="2377440"/>
        </p:xfrm>
        <a:graphic>
          <a:graphicData uri="http://schemas.openxmlformats.org/drawingml/2006/table">
            <a:tbl>
              <a:tblPr firstRow="1" bandRow="1">
                <a:tableStyleId>{8799B23B-EC83-4686-B30A-512413B5E67A}</a:tableStyleId>
              </a:tblPr>
              <a:tblGrid>
                <a:gridCol w="4213209"/>
                <a:gridCol w="1942757"/>
                <a:gridCol w="2024680"/>
                <a:gridCol w="1673579"/>
              </a:tblGrid>
              <a:tr h="370840">
                <a:tc>
                  <a:txBody>
                    <a:bodyPr/>
                    <a:lstStyle/>
                    <a:p>
                      <a:endParaRPr lang="es-HN" sz="2000" dirty="0"/>
                    </a:p>
                  </a:txBody>
                  <a:tcPr/>
                </a:tc>
                <a:tc>
                  <a:txBody>
                    <a:bodyPr/>
                    <a:lstStyle/>
                    <a:p>
                      <a:pPr algn="ctr"/>
                      <a:r>
                        <a:rPr lang="es-HN" sz="2000" dirty="0" smtClean="0"/>
                        <a:t> I SEMESTRE</a:t>
                      </a:r>
                      <a:endParaRPr lang="es-HN" sz="2000" dirty="0"/>
                    </a:p>
                  </a:txBody>
                  <a:tcPr/>
                </a:tc>
                <a:tc>
                  <a:txBody>
                    <a:bodyPr/>
                    <a:lstStyle/>
                    <a:p>
                      <a:pPr algn="ctr"/>
                      <a:r>
                        <a:rPr lang="es-HN" sz="2000" dirty="0" smtClean="0"/>
                        <a:t>II</a:t>
                      </a:r>
                      <a:r>
                        <a:rPr lang="es-HN" sz="2000" baseline="0" dirty="0" smtClean="0"/>
                        <a:t> SEMESTRE</a:t>
                      </a:r>
                      <a:endParaRPr lang="es-HN" sz="2000" dirty="0"/>
                    </a:p>
                  </a:txBody>
                  <a:tcPr/>
                </a:tc>
                <a:tc>
                  <a:txBody>
                    <a:bodyPr/>
                    <a:lstStyle/>
                    <a:p>
                      <a:pPr algn="ctr"/>
                      <a:r>
                        <a:rPr lang="es-HN" sz="2000" dirty="0" smtClean="0"/>
                        <a:t>TOTAL</a:t>
                      </a:r>
                      <a:endParaRPr lang="es-HN" sz="2000" dirty="0"/>
                    </a:p>
                  </a:txBody>
                  <a:tcPr/>
                </a:tc>
              </a:tr>
              <a:tr h="370840">
                <a:tc>
                  <a:txBody>
                    <a:bodyPr/>
                    <a:lstStyle/>
                    <a:p>
                      <a:r>
                        <a:rPr lang="es-HN" sz="2000" dirty="0" smtClean="0"/>
                        <a:t>Ints.</a:t>
                      </a:r>
                      <a:r>
                        <a:rPr lang="es-HN" sz="2000" baseline="0" dirty="0" smtClean="0"/>
                        <a:t> Gubernamental Juventud Hondureña</a:t>
                      </a:r>
                      <a:endParaRPr lang="es-HN" sz="2000" dirty="0"/>
                    </a:p>
                  </a:txBody>
                  <a:tcPr/>
                </a:tc>
                <a:tc>
                  <a:txBody>
                    <a:bodyPr/>
                    <a:lstStyle/>
                    <a:p>
                      <a:pPr algn="ctr"/>
                      <a:r>
                        <a:rPr lang="es-HN" sz="3200" dirty="0" smtClean="0"/>
                        <a:t>5</a:t>
                      </a:r>
                      <a:endParaRPr lang="es-HN" sz="3200" dirty="0"/>
                    </a:p>
                  </a:txBody>
                  <a:tcPr/>
                </a:tc>
                <a:tc>
                  <a:txBody>
                    <a:bodyPr/>
                    <a:lstStyle/>
                    <a:p>
                      <a:pPr algn="ctr"/>
                      <a:r>
                        <a:rPr lang="es-HN" sz="3200" dirty="0" smtClean="0"/>
                        <a:t>12</a:t>
                      </a:r>
                      <a:endParaRPr lang="es-HN" sz="3200" dirty="0"/>
                    </a:p>
                  </a:txBody>
                  <a:tcPr/>
                </a:tc>
                <a:tc>
                  <a:txBody>
                    <a:bodyPr/>
                    <a:lstStyle/>
                    <a:p>
                      <a:pPr algn="ctr"/>
                      <a:r>
                        <a:rPr lang="es-HN" sz="3200" dirty="0" smtClean="0"/>
                        <a:t>17</a:t>
                      </a:r>
                      <a:endParaRPr lang="es-HN" sz="3200" dirty="0"/>
                    </a:p>
                  </a:txBody>
                  <a:tcPr/>
                </a:tc>
              </a:tr>
              <a:tr h="370840">
                <a:tc>
                  <a:txBody>
                    <a:bodyPr/>
                    <a:lstStyle/>
                    <a:p>
                      <a:r>
                        <a:rPr lang="es-HN" sz="2000" dirty="0" smtClean="0"/>
                        <a:t>Inst. Gubernamental</a:t>
                      </a:r>
                      <a:r>
                        <a:rPr lang="es-HN" sz="2000" baseline="0" dirty="0" smtClean="0"/>
                        <a:t> San Marcos</a:t>
                      </a:r>
                      <a:endParaRPr lang="es-HN" sz="2000" dirty="0"/>
                    </a:p>
                  </a:txBody>
                  <a:tcPr/>
                </a:tc>
                <a:tc>
                  <a:txBody>
                    <a:bodyPr/>
                    <a:lstStyle/>
                    <a:p>
                      <a:pPr algn="ctr"/>
                      <a:r>
                        <a:rPr lang="es-HN" sz="3200" dirty="0" smtClean="0"/>
                        <a:t>4</a:t>
                      </a:r>
                      <a:endParaRPr lang="es-HN" sz="3200" dirty="0"/>
                    </a:p>
                  </a:txBody>
                  <a:tcPr/>
                </a:tc>
                <a:tc>
                  <a:txBody>
                    <a:bodyPr/>
                    <a:lstStyle/>
                    <a:p>
                      <a:pPr algn="ctr"/>
                      <a:r>
                        <a:rPr lang="es-HN" sz="3200" dirty="0" smtClean="0"/>
                        <a:t>12</a:t>
                      </a:r>
                      <a:endParaRPr lang="es-HN" sz="3200" dirty="0"/>
                    </a:p>
                  </a:txBody>
                  <a:tcPr/>
                </a:tc>
                <a:tc>
                  <a:txBody>
                    <a:bodyPr/>
                    <a:lstStyle/>
                    <a:p>
                      <a:pPr algn="ctr"/>
                      <a:r>
                        <a:rPr lang="es-HN" sz="3200" dirty="0" smtClean="0"/>
                        <a:t>16</a:t>
                      </a:r>
                      <a:endParaRPr lang="es-HN" sz="3200" dirty="0"/>
                    </a:p>
                  </a:txBody>
                  <a:tcPr/>
                </a:tc>
              </a:tr>
              <a:tr h="370840">
                <a:tc>
                  <a:txBody>
                    <a:bodyPr/>
                    <a:lstStyle/>
                    <a:p>
                      <a:r>
                        <a:rPr lang="es-HN" sz="2000" dirty="0" smtClean="0"/>
                        <a:t>TOTAL</a:t>
                      </a:r>
                      <a:endParaRPr lang="es-HN" sz="2000" dirty="0"/>
                    </a:p>
                  </a:txBody>
                  <a:tcPr/>
                </a:tc>
                <a:tc>
                  <a:txBody>
                    <a:bodyPr/>
                    <a:lstStyle/>
                    <a:p>
                      <a:pPr algn="ctr"/>
                      <a:r>
                        <a:rPr lang="es-HN" sz="3200" dirty="0" smtClean="0"/>
                        <a:t>9</a:t>
                      </a:r>
                      <a:endParaRPr lang="es-HN" sz="3200" dirty="0"/>
                    </a:p>
                  </a:txBody>
                  <a:tcPr/>
                </a:tc>
                <a:tc>
                  <a:txBody>
                    <a:bodyPr/>
                    <a:lstStyle/>
                    <a:p>
                      <a:pPr algn="ctr"/>
                      <a:r>
                        <a:rPr lang="es-HN" sz="3200" dirty="0" smtClean="0"/>
                        <a:t>24</a:t>
                      </a:r>
                      <a:endParaRPr lang="es-HN" sz="3200" dirty="0"/>
                    </a:p>
                  </a:txBody>
                  <a:tcPr/>
                </a:tc>
                <a:tc>
                  <a:txBody>
                    <a:bodyPr/>
                    <a:lstStyle/>
                    <a:p>
                      <a:pPr algn="ctr"/>
                      <a:r>
                        <a:rPr lang="es-HN" sz="3200" dirty="0" smtClean="0"/>
                        <a:t>33</a:t>
                      </a:r>
                      <a:endParaRPr lang="es-HN" sz="3200" dirty="0"/>
                    </a:p>
                  </a:txBody>
                  <a:tcPr/>
                </a:tc>
              </a:tr>
            </a:tbl>
          </a:graphicData>
        </a:graphic>
      </p:graphicFrame>
      <p:sp>
        <p:nvSpPr>
          <p:cNvPr id="6" name="Rectángulo 5"/>
          <p:cNvSpPr/>
          <p:nvPr/>
        </p:nvSpPr>
        <p:spPr>
          <a:xfrm>
            <a:off x="816280" y="3258855"/>
            <a:ext cx="9482202" cy="707886"/>
          </a:xfrm>
          <a:prstGeom prst="rect">
            <a:avLst/>
          </a:prstGeom>
          <a:noFill/>
        </p:spPr>
        <p:txBody>
          <a:bodyPr wrap="square" lIns="91440" tIns="45720" rIns="91440" bIns="45720">
            <a:spAutoFit/>
          </a:bodyPr>
          <a:lstStyle/>
          <a:p>
            <a:pPr algn="ctr"/>
            <a:r>
              <a:rPr lang="es-ES" sz="40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Matricula TPA 2018-2019</a:t>
            </a:r>
            <a:endParaRPr lang="es-ES" sz="40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1022702944"/>
              </p:ext>
            </p:extLst>
          </p:nvPr>
        </p:nvGraphicFramePr>
        <p:xfrm>
          <a:off x="1783079" y="3966741"/>
          <a:ext cx="10044202" cy="2255520"/>
        </p:xfrm>
        <a:graphic>
          <a:graphicData uri="http://schemas.openxmlformats.org/drawingml/2006/table">
            <a:tbl>
              <a:tblPr firstRow="1" bandRow="1">
                <a:tableStyleId>{8799B23B-EC83-4686-B30A-512413B5E67A}</a:tableStyleId>
              </a:tblPr>
              <a:tblGrid>
                <a:gridCol w="4294435"/>
                <a:gridCol w="1980211"/>
                <a:gridCol w="2063713"/>
                <a:gridCol w="1705843"/>
              </a:tblGrid>
              <a:tr h="0">
                <a:tc>
                  <a:txBody>
                    <a:bodyPr/>
                    <a:lstStyle/>
                    <a:p>
                      <a:endParaRPr lang="es-HN" sz="2000" dirty="0"/>
                    </a:p>
                  </a:txBody>
                  <a:tcPr/>
                </a:tc>
                <a:tc>
                  <a:txBody>
                    <a:bodyPr/>
                    <a:lstStyle/>
                    <a:p>
                      <a:pPr algn="ctr"/>
                      <a:r>
                        <a:rPr lang="es-HN" sz="2000" dirty="0" smtClean="0"/>
                        <a:t> I SEMESTRE</a:t>
                      </a:r>
                      <a:endParaRPr lang="es-HN" sz="2000" dirty="0"/>
                    </a:p>
                  </a:txBody>
                  <a:tcPr/>
                </a:tc>
                <a:tc>
                  <a:txBody>
                    <a:bodyPr/>
                    <a:lstStyle/>
                    <a:p>
                      <a:pPr algn="ctr"/>
                      <a:r>
                        <a:rPr lang="es-HN" sz="2000" dirty="0" smtClean="0"/>
                        <a:t>II</a:t>
                      </a:r>
                      <a:r>
                        <a:rPr lang="es-HN" sz="2000" baseline="0" dirty="0" smtClean="0"/>
                        <a:t> SEMESTRE</a:t>
                      </a:r>
                      <a:endParaRPr lang="es-HN" sz="2000" dirty="0"/>
                    </a:p>
                  </a:txBody>
                  <a:tcPr/>
                </a:tc>
                <a:tc>
                  <a:txBody>
                    <a:bodyPr/>
                    <a:lstStyle/>
                    <a:p>
                      <a:pPr algn="ctr"/>
                      <a:r>
                        <a:rPr lang="es-HN" sz="2000" dirty="0" smtClean="0"/>
                        <a:t>TOTAL</a:t>
                      </a:r>
                      <a:endParaRPr lang="es-HN" sz="2000" dirty="0"/>
                    </a:p>
                  </a:txBody>
                  <a:tcPr/>
                </a:tc>
              </a:tr>
              <a:tr h="370840">
                <a:tc>
                  <a:txBody>
                    <a:bodyPr/>
                    <a:lstStyle/>
                    <a:p>
                      <a:r>
                        <a:rPr lang="es-HN" sz="2000" dirty="0" smtClean="0"/>
                        <a:t>Ints.</a:t>
                      </a:r>
                      <a:r>
                        <a:rPr lang="es-HN" sz="2000" baseline="0" dirty="0" smtClean="0"/>
                        <a:t> Gubernamental Juventud Hondureña</a:t>
                      </a:r>
                      <a:endParaRPr lang="es-HN" sz="2000" dirty="0"/>
                    </a:p>
                  </a:txBody>
                  <a:tcPr/>
                </a:tc>
                <a:tc>
                  <a:txBody>
                    <a:bodyPr/>
                    <a:lstStyle/>
                    <a:p>
                      <a:pPr algn="ctr"/>
                      <a:r>
                        <a:rPr lang="es-HN" sz="3200" dirty="0" smtClean="0"/>
                        <a:t>29</a:t>
                      </a:r>
                      <a:endParaRPr lang="es-HN" sz="3200" dirty="0"/>
                    </a:p>
                  </a:txBody>
                  <a:tcPr/>
                </a:tc>
                <a:tc>
                  <a:txBody>
                    <a:bodyPr/>
                    <a:lstStyle/>
                    <a:p>
                      <a:pPr algn="ctr">
                        <a:lnSpc>
                          <a:spcPct val="107000"/>
                        </a:lnSpc>
                        <a:spcAft>
                          <a:spcPts val="0"/>
                        </a:spcAft>
                      </a:pPr>
                      <a:r>
                        <a:rPr lang="es-HN" sz="3200" dirty="0">
                          <a:effectLst/>
                          <a:latin typeface="Calibri" panose="020F0502020204030204" pitchFamily="34" charset="0"/>
                          <a:ea typeface="Calibri" panose="020F0502020204030204" pitchFamily="34" charset="0"/>
                          <a:cs typeface="Times New Roman" panose="02020603050405020304" pitchFamily="18" charset="0"/>
                        </a:rPr>
                        <a:t>220</a:t>
                      </a:r>
                    </a:p>
                  </a:txBody>
                  <a:tcPr marL="68580" marR="68580" marT="0" marB="0"/>
                </a:tc>
                <a:tc>
                  <a:txBody>
                    <a:bodyPr/>
                    <a:lstStyle/>
                    <a:p>
                      <a:pPr algn="ctr"/>
                      <a:r>
                        <a:rPr lang="es-HN" sz="3200" dirty="0" smtClean="0"/>
                        <a:t>249</a:t>
                      </a:r>
                      <a:endParaRPr lang="es-HN" sz="3200" dirty="0"/>
                    </a:p>
                  </a:txBody>
                  <a:tcPr/>
                </a:tc>
              </a:tr>
              <a:tr h="370840">
                <a:tc>
                  <a:txBody>
                    <a:bodyPr/>
                    <a:lstStyle/>
                    <a:p>
                      <a:r>
                        <a:rPr lang="es-HN" sz="2000" dirty="0" smtClean="0"/>
                        <a:t>Inst. Gubernamental</a:t>
                      </a:r>
                      <a:r>
                        <a:rPr lang="es-HN" sz="2000" baseline="0" dirty="0" smtClean="0"/>
                        <a:t> San Marcos</a:t>
                      </a:r>
                      <a:endParaRPr lang="es-HN" sz="2000" dirty="0"/>
                    </a:p>
                  </a:txBody>
                  <a:tcPr/>
                </a:tc>
                <a:tc>
                  <a:txBody>
                    <a:bodyPr/>
                    <a:lstStyle/>
                    <a:p>
                      <a:pPr algn="ctr"/>
                      <a:r>
                        <a:rPr lang="es-HN" sz="3200" dirty="0" smtClean="0"/>
                        <a:t>13</a:t>
                      </a:r>
                      <a:endParaRPr lang="es-HN" sz="3200" dirty="0"/>
                    </a:p>
                  </a:txBody>
                  <a:tcPr/>
                </a:tc>
                <a:tc>
                  <a:txBody>
                    <a:bodyPr/>
                    <a:lstStyle/>
                    <a:p>
                      <a:pPr algn="ctr">
                        <a:lnSpc>
                          <a:spcPct val="107000"/>
                        </a:lnSpc>
                        <a:spcAft>
                          <a:spcPts val="0"/>
                        </a:spcAft>
                      </a:pPr>
                      <a:r>
                        <a:rPr lang="es-HN" sz="3200" dirty="0">
                          <a:effectLst/>
                          <a:latin typeface="Calibri" panose="020F0502020204030204" pitchFamily="34" charset="0"/>
                          <a:ea typeface="Calibri" panose="020F0502020204030204" pitchFamily="34" charset="0"/>
                          <a:cs typeface="Times New Roman" panose="02020603050405020304" pitchFamily="18" charset="0"/>
                        </a:rPr>
                        <a:t>152</a:t>
                      </a:r>
                    </a:p>
                  </a:txBody>
                  <a:tcPr marL="68580" marR="68580" marT="0" marB="0"/>
                </a:tc>
                <a:tc>
                  <a:txBody>
                    <a:bodyPr/>
                    <a:lstStyle/>
                    <a:p>
                      <a:pPr algn="ctr"/>
                      <a:r>
                        <a:rPr lang="es-HN" sz="3200" dirty="0" smtClean="0"/>
                        <a:t>165</a:t>
                      </a:r>
                      <a:endParaRPr lang="es-HN" sz="3200" dirty="0"/>
                    </a:p>
                  </a:txBody>
                  <a:tcPr/>
                </a:tc>
              </a:tr>
              <a:tr h="370840">
                <a:tc>
                  <a:txBody>
                    <a:bodyPr/>
                    <a:lstStyle/>
                    <a:p>
                      <a:r>
                        <a:rPr lang="es-HN" sz="2000" dirty="0" smtClean="0"/>
                        <a:t>TOTAL</a:t>
                      </a:r>
                      <a:endParaRPr lang="es-HN" sz="2000" dirty="0"/>
                    </a:p>
                  </a:txBody>
                  <a:tcPr/>
                </a:tc>
                <a:tc>
                  <a:txBody>
                    <a:bodyPr/>
                    <a:lstStyle/>
                    <a:p>
                      <a:pPr algn="ctr"/>
                      <a:r>
                        <a:rPr lang="es-HN" sz="3200" dirty="0" smtClean="0"/>
                        <a:t>24</a:t>
                      </a:r>
                      <a:endParaRPr lang="es-HN" sz="3200" dirty="0"/>
                    </a:p>
                  </a:txBody>
                  <a:tcPr/>
                </a:tc>
                <a:tc>
                  <a:txBody>
                    <a:bodyPr/>
                    <a:lstStyle/>
                    <a:p>
                      <a:pPr algn="ctr">
                        <a:lnSpc>
                          <a:spcPct val="107000"/>
                        </a:lnSpc>
                        <a:spcAft>
                          <a:spcPts val="0"/>
                        </a:spcAft>
                      </a:pPr>
                      <a:r>
                        <a:rPr lang="es-HN" sz="3200" dirty="0">
                          <a:effectLst/>
                          <a:latin typeface="Calibri" panose="020F0502020204030204" pitchFamily="34" charset="0"/>
                          <a:ea typeface="Calibri" panose="020F0502020204030204" pitchFamily="34" charset="0"/>
                          <a:cs typeface="Times New Roman" panose="02020603050405020304" pitchFamily="18" charset="0"/>
                        </a:rPr>
                        <a:t>372</a:t>
                      </a:r>
                    </a:p>
                  </a:txBody>
                  <a:tcPr marL="68580" marR="68580" marT="0" marB="0"/>
                </a:tc>
                <a:tc>
                  <a:txBody>
                    <a:bodyPr/>
                    <a:lstStyle/>
                    <a:p>
                      <a:pPr algn="ctr"/>
                      <a:r>
                        <a:rPr lang="es-HN" sz="3200" dirty="0" smtClean="0"/>
                        <a:t>414</a:t>
                      </a:r>
                      <a:endParaRPr lang="es-HN" sz="3200" dirty="0"/>
                    </a:p>
                  </a:txBody>
                  <a:tcPr/>
                </a:tc>
              </a:tr>
            </a:tbl>
          </a:graphicData>
        </a:graphic>
      </p:graphicFrame>
    </p:spTree>
    <p:extLst>
      <p:ext uri="{BB962C8B-B14F-4D97-AF65-F5344CB8AC3E}">
        <p14:creationId xmlns:p14="http://schemas.microsoft.com/office/powerpoint/2010/main" val="396531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818417" y="24063"/>
            <a:ext cx="9482202" cy="707886"/>
          </a:xfrm>
          <a:prstGeom prst="rect">
            <a:avLst/>
          </a:prstGeom>
          <a:noFill/>
        </p:spPr>
        <p:txBody>
          <a:bodyPr wrap="square" lIns="91440" tIns="45720" rIns="91440" bIns="45720">
            <a:spAutoFit/>
          </a:bodyPr>
          <a:lstStyle/>
          <a:p>
            <a:pPr algn="ctr"/>
            <a:r>
              <a:rPr lang="es-ES" sz="40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Cantidad Aprobados y Reprobados</a:t>
            </a:r>
            <a:endParaRPr lang="es-ES" sz="40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1146629161"/>
              </p:ext>
            </p:extLst>
          </p:nvPr>
        </p:nvGraphicFramePr>
        <p:xfrm>
          <a:off x="1860118" y="915698"/>
          <a:ext cx="9050678" cy="5635095"/>
        </p:xfrm>
        <a:graphic>
          <a:graphicData uri="http://schemas.openxmlformats.org/drawingml/2006/table">
            <a:tbl>
              <a:tblPr firstRow="1" bandRow="1">
                <a:tableStyleId>{8799B23B-EC83-4686-B30A-512413B5E67A}</a:tableStyleId>
              </a:tblPr>
              <a:tblGrid>
                <a:gridCol w="3766757"/>
                <a:gridCol w="1736893"/>
                <a:gridCol w="1736893"/>
                <a:gridCol w="1810135"/>
              </a:tblGrid>
              <a:tr h="334771">
                <a:tc gridSpan="4">
                  <a:txBody>
                    <a:bodyPr/>
                    <a:lstStyle/>
                    <a:p>
                      <a:pPr algn="ctr"/>
                      <a:r>
                        <a:rPr lang="es-HN" sz="1800" dirty="0" smtClean="0">
                          <a:solidFill>
                            <a:schemeClr val="tx1"/>
                          </a:solidFill>
                        </a:rPr>
                        <a:t> I SEMESTRE</a:t>
                      </a:r>
                      <a:endParaRPr lang="es-HN" sz="1800" dirty="0">
                        <a:solidFill>
                          <a:schemeClr val="tx1"/>
                        </a:solidFill>
                      </a:endParaRPr>
                    </a:p>
                  </a:txBody>
                  <a:tcPr/>
                </a:tc>
                <a:tc hMerge="1">
                  <a:txBody>
                    <a:bodyPr/>
                    <a:lstStyle/>
                    <a:p>
                      <a:endParaRPr lang="es-HN"/>
                    </a:p>
                  </a:txBody>
                  <a:tcPr/>
                </a:tc>
                <a:tc hMerge="1">
                  <a:txBody>
                    <a:bodyPr/>
                    <a:lstStyle/>
                    <a:p>
                      <a:pPr algn="ctr"/>
                      <a:endParaRPr lang="es-HN" sz="2000" dirty="0"/>
                    </a:p>
                  </a:txBody>
                  <a:tcPr/>
                </a:tc>
                <a:tc hMerge="1">
                  <a:txBody>
                    <a:bodyPr/>
                    <a:lstStyle/>
                    <a:p>
                      <a:pPr algn="ctr"/>
                      <a:endParaRPr lang="es-HN" sz="2000" dirty="0"/>
                    </a:p>
                  </a:txBody>
                  <a:tcPr/>
                </a:tc>
              </a:tr>
              <a:tr h="699975">
                <a:tc>
                  <a:txBody>
                    <a:bodyPr/>
                    <a:lstStyle/>
                    <a:p>
                      <a:pPr algn="ctr"/>
                      <a:r>
                        <a:rPr lang="es-HN" sz="2000" b="1" dirty="0" smtClean="0">
                          <a:solidFill>
                            <a:schemeClr val="tx1"/>
                          </a:solidFill>
                        </a:rPr>
                        <a:t>Institución</a:t>
                      </a:r>
                      <a:endParaRPr lang="es-HN" sz="2000" b="1" dirty="0">
                        <a:solidFill>
                          <a:schemeClr val="tx1"/>
                        </a:solidFill>
                      </a:endParaRPr>
                    </a:p>
                  </a:txBody>
                  <a:tcPr/>
                </a:tc>
                <a:tc>
                  <a:txBody>
                    <a:bodyPr/>
                    <a:lstStyle/>
                    <a:p>
                      <a:pPr algn="ctr"/>
                      <a:r>
                        <a:rPr lang="es-HN" sz="1600" b="1" dirty="0" smtClean="0">
                          <a:solidFill>
                            <a:schemeClr val="tx1"/>
                          </a:solidFill>
                        </a:rPr>
                        <a:t>MATRICULA</a:t>
                      </a:r>
                      <a:endParaRPr lang="es-HN" sz="1600" b="1" dirty="0">
                        <a:solidFill>
                          <a:schemeClr val="tx1"/>
                        </a:solidFill>
                      </a:endParaRPr>
                    </a:p>
                  </a:txBody>
                  <a:tcPr anchor="ctr"/>
                </a:tc>
                <a:tc>
                  <a:txBody>
                    <a:bodyPr/>
                    <a:lstStyle/>
                    <a:p>
                      <a:pPr algn="ctr"/>
                      <a:r>
                        <a:rPr lang="es-HN" sz="1600" b="1" dirty="0" smtClean="0">
                          <a:solidFill>
                            <a:schemeClr val="tx1"/>
                          </a:solidFill>
                        </a:rPr>
                        <a:t>APROBADOS</a:t>
                      </a:r>
                      <a:endParaRPr lang="es-HN" sz="1600" b="1" dirty="0">
                        <a:solidFill>
                          <a:schemeClr val="tx1"/>
                        </a:solidFill>
                      </a:endParaRPr>
                    </a:p>
                  </a:txBody>
                  <a:tcPr anchor="ctr"/>
                </a:tc>
                <a:tc>
                  <a:txBody>
                    <a:bodyPr/>
                    <a:lstStyle/>
                    <a:p>
                      <a:pPr algn="ctr"/>
                      <a:r>
                        <a:rPr lang="es-HN" sz="1600" b="1" dirty="0" smtClean="0">
                          <a:solidFill>
                            <a:schemeClr val="tx1"/>
                          </a:solidFill>
                        </a:rPr>
                        <a:t>REPROBADOS</a:t>
                      </a:r>
                      <a:endParaRPr lang="es-HN" sz="1600" b="1" dirty="0">
                        <a:solidFill>
                          <a:schemeClr val="tx1"/>
                        </a:solidFill>
                      </a:endParaRPr>
                    </a:p>
                  </a:txBody>
                  <a:tcPr anchor="ctr"/>
                </a:tc>
              </a:tr>
              <a:tr h="578240">
                <a:tc>
                  <a:txBody>
                    <a:bodyPr/>
                    <a:lstStyle/>
                    <a:p>
                      <a:r>
                        <a:rPr lang="es-HN" sz="1600" b="1" dirty="0" smtClean="0">
                          <a:solidFill>
                            <a:schemeClr val="tx1"/>
                          </a:solidFill>
                        </a:rPr>
                        <a:t>Ints.</a:t>
                      </a:r>
                      <a:r>
                        <a:rPr lang="es-HN" sz="1600" b="1" baseline="0" dirty="0" smtClean="0">
                          <a:solidFill>
                            <a:schemeClr val="tx1"/>
                          </a:solidFill>
                        </a:rPr>
                        <a:t> Gubernamental Juventud Hondureña</a:t>
                      </a:r>
                      <a:endParaRPr lang="es-HN" sz="1600" b="1" dirty="0">
                        <a:solidFill>
                          <a:schemeClr val="tx1"/>
                        </a:solidFill>
                      </a:endParaRPr>
                    </a:p>
                  </a:txBody>
                  <a:tcPr/>
                </a:tc>
                <a:tc>
                  <a:txBody>
                    <a:bodyPr/>
                    <a:lstStyle/>
                    <a:p>
                      <a:pPr algn="ctr"/>
                      <a:r>
                        <a:rPr lang="es-HN" sz="2000" b="1" dirty="0" smtClean="0">
                          <a:solidFill>
                            <a:schemeClr val="tx1"/>
                          </a:solidFill>
                        </a:rPr>
                        <a:t>29</a:t>
                      </a:r>
                      <a:endParaRPr lang="es-HN" sz="2000" b="1" dirty="0">
                        <a:solidFill>
                          <a:schemeClr val="tx1"/>
                        </a:solidFill>
                      </a:endParaRPr>
                    </a:p>
                  </a:txBody>
                  <a:tcPr/>
                </a:tc>
                <a:tc>
                  <a:txBody>
                    <a:bodyPr/>
                    <a:lstStyle/>
                    <a:p>
                      <a:pPr algn="ctr">
                        <a:lnSpc>
                          <a:spcPct val="107000"/>
                        </a:lnSpc>
                        <a:spcAft>
                          <a:spcPts val="0"/>
                        </a:spcAft>
                      </a:pPr>
                      <a:r>
                        <a:rPr lang="es-HN" sz="25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endParaRPr lang="es-HN"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r>
              <a:tr h="578240">
                <a:tc>
                  <a:txBody>
                    <a:bodyPr/>
                    <a:lstStyle/>
                    <a:p>
                      <a:r>
                        <a:rPr lang="es-HN" sz="1600" b="1" dirty="0" smtClean="0">
                          <a:solidFill>
                            <a:schemeClr val="tx1"/>
                          </a:solidFill>
                        </a:rPr>
                        <a:t>Inst. Gubernamental</a:t>
                      </a:r>
                      <a:r>
                        <a:rPr lang="es-HN" sz="1600" b="1" baseline="0" dirty="0" smtClean="0">
                          <a:solidFill>
                            <a:schemeClr val="tx1"/>
                          </a:solidFill>
                        </a:rPr>
                        <a:t> San Marcos</a:t>
                      </a:r>
                      <a:endParaRPr lang="es-HN" sz="1600" b="1" dirty="0">
                        <a:solidFill>
                          <a:schemeClr val="tx1"/>
                        </a:solidFill>
                      </a:endParaRPr>
                    </a:p>
                  </a:txBody>
                  <a:tcPr/>
                </a:tc>
                <a:tc>
                  <a:txBody>
                    <a:bodyPr/>
                    <a:lstStyle/>
                    <a:p>
                      <a:pPr algn="ctr"/>
                      <a:r>
                        <a:rPr lang="es-HN" sz="2000" b="1" dirty="0" smtClean="0">
                          <a:solidFill>
                            <a:schemeClr val="tx1"/>
                          </a:solidFill>
                        </a:rPr>
                        <a:t>13</a:t>
                      </a:r>
                      <a:endParaRPr lang="es-HN" sz="2000" b="1" dirty="0">
                        <a:solidFill>
                          <a:schemeClr val="tx1"/>
                        </a:solidFill>
                      </a:endParaRPr>
                    </a:p>
                  </a:txBody>
                  <a:tcPr/>
                </a:tc>
                <a:tc>
                  <a:txBody>
                    <a:bodyPr/>
                    <a:lstStyle/>
                    <a:p>
                      <a:pPr algn="ctr">
                        <a:lnSpc>
                          <a:spcPct val="107000"/>
                        </a:lnSpc>
                        <a:spcAft>
                          <a:spcPts val="0"/>
                        </a:spcAft>
                      </a:pPr>
                      <a:r>
                        <a:rPr lang="es-HN" sz="25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endParaRPr lang="es-HN"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HN"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r>
              <a:tr h="578240">
                <a:tc>
                  <a:txBody>
                    <a:bodyPr/>
                    <a:lstStyle/>
                    <a:p>
                      <a:r>
                        <a:rPr lang="es-HN" sz="1600" b="1" dirty="0" smtClean="0">
                          <a:solidFill>
                            <a:schemeClr val="tx1"/>
                          </a:solidFill>
                        </a:rPr>
                        <a:t>TOTAL</a:t>
                      </a:r>
                      <a:endParaRPr lang="es-HN" sz="1600" b="1" dirty="0">
                        <a:solidFill>
                          <a:schemeClr val="tx1"/>
                        </a:solidFill>
                      </a:endParaRPr>
                    </a:p>
                  </a:txBody>
                  <a:tcPr/>
                </a:tc>
                <a:tc>
                  <a:txBody>
                    <a:bodyPr/>
                    <a:lstStyle/>
                    <a:p>
                      <a:pPr algn="ctr"/>
                      <a:r>
                        <a:rPr lang="es-HN" sz="2000" b="1" dirty="0" smtClean="0">
                          <a:solidFill>
                            <a:schemeClr val="tx1"/>
                          </a:solidFill>
                        </a:rPr>
                        <a:t>42</a:t>
                      </a:r>
                      <a:endParaRPr lang="es-HN" sz="2000" b="1" dirty="0">
                        <a:solidFill>
                          <a:schemeClr val="tx1"/>
                        </a:solidFill>
                      </a:endParaRPr>
                    </a:p>
                  </a:txBody>
                  <a:tcPr/>
                </a:tc>
                <a:tc>
                  <a:txBody>
                    <a:bodyPr/>
                    <a:lstStyle/>
                    <a:p>
                      <a:pPr algn="ctr"/>
                      <a:r>
                        <a:rPr lang="es-HN" sz="2000" b="1" dirty="0" smtClean="0">
                          <a:solidFill>
                            <a:schemeClr val="tx1"/>
                          </a:solidFill>
                        </a:rPr>
                        <a:t>38</a:t>
                      </a:r>
                      <a:endParaRPr lang="es-HN" sz="2000" b="1" dirty="0">
                        <a:solidFill>
                          <a:schemeClr val="tx1"/>
                        </a:solidFill>
                      </a:endParaRPr>
                    </a:p>
                  </a:txBody>
                  <a:tcPr anchor="ctr"/>
                </a:tc>
                <a:tc>
                  <a:txBody>
                    <a:bodyPr/>
                    <a:lstStyle/>
                    <a:p>
                      <a:pPr algn="ctr"/>
                      <a:r>
                        <a:rPr lang="es-HN" sz="2000" b="1" dirty="0" smtClean="0">
                          <a:solidFill>
                            <a:schemeClr val="tx1"/>
                          </a:solidFill>
                        </a:rPr>
                        <a:t>4</a:t>
                      </a:r>
                      <a:endParaRPr lang="es-HN" sz="2000" b="1" dirty="0">
                        <a:solidFill>
                          <a:schemeClr val="tx1"/>
                        </a:solidFill>
                      </a:endParaRPr>
                    </a:p>
                  </a:txBody>
                  <a:tcPr anchor="ctr"/>
                </a:tc>
              </a:tr>
              <a:tr h="578240">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HN" sz="2500" b="1" dirty="0" smtClean="0">
                          <a:solidFill>
                            <a:schemeClr val="tx1"/>
                          </a:solidFill>
                        </a:rPr>
                        <a:t>II</a:t>
                      </a:r>
                      <a:r>
                        <a:rPr lang="es-HN" sz="2500" b="1" baseline="0" dirty="0" smtClean="0">
                          <a:solidFill>
                            <a:schemeClr val="tx1"/>
                          </a:solidFill>
                        </a:rPr>
                        <a:t> SEMESTRE</a:t>
                      </a:r>
                      <a:endParaRPr lang="es-HN" sz="2500" b="1" dirty="0" smtClean="0">
                        <a:solidFill>
                          <a:schemeClr val="tx1"/>
                        </a:solidFill>
                      </a:endParaRPr>
                    </a:p>
                    <a:p>
                      <a:pPr algn="ctr"/>
                      <a:endParaRPr lang="es-HN" sz="2500" b="1" dirty="0">
                        <a:solidFill>
                          <a:schemeClr val="tx1"/>
                        </a:solidFill>
                      </a:endParaRPr>
                    </a:p>
                  </a:txBody>
                  <a:tcPr anchor="ctr"/>
                </a:tc>
                <a:tc hMerge="1">
                  <a:txBody>
                    <a:bodyPr/>
                    <a:lstStyle/>
                    <a:p>
                      <a:endParaRPr lang="es-HN"/>
                    </a:p>
                  </a:txBody>
                  <a:tcPr/>
                </a:tc>
                <a:tc hMerge="1">
                  <a:txBody>
                    <a:bodyPr/>
                    <a:lstStyle/>
                    <a:p>
                      <a:pPr algn="ctr"/>
                      <a:endParaRPr lang="es-HN" sz="2400" dirty="0"/>
                    </a:p>
                  </a:txBody>
                  <a:tcPr/>
                </a:tc>
                <a:tc hMerge="1">
                  <a:txBody>
                    <a:bodyPr/>
                    <a:lstStyle/>
                    <a:p>
                      <a:pPr algn="ctr"/>
                      <a:endParaRPr lang="es-HN" sz="3200" dirty="0"/>
                    </a:p>
                  </a:txBody>
                  <a:tcPr/>
                </a:tc>
              </a:tr>
              <a:tr h="7158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HN" sz="1600" b="1" dirty="0" smtClean="0">
                          <a:solidFill>
                            <a:schemeClr val="tx1"/>
                          </a:solidFill>
                        </a:rPr>
                        <a:t>Ints.</a:t>
                      </a:r>
                      <a:r>
                        <a:rPr lang="es-HN" sz="1600" b="1" baseline="0" dirty="0" smtClean="0">
                          <a:solidFill>
                            <a:schemeClr val="tx1"/>
                          </a:solidFill>
                        </a:rPr>
                        <a:t> Gubernamental Juventud Hondureña</a:t>
                      </a:r>
                      <a:endParaRPr lang="es-HN" sz="1600" b="1" dirty="0" smtClean="0">
                        <a:solidFill>
                          <a:schemeClr val="tx1"/>
                        </a:solidFill>
                      </a:endParaRPr>
                    </a:p>
                    <a:p>
                      <a:endParaRPr lang="es-HN" sz="1600" b="1" dirty="0">
                        <a:solidFill>
                          <a:schemeClr val="tx1"/>
                        </a:solidFill>
                      </a:endParaRPr>
                    </a:p>
                  </a:txBody>
                  <a:tcPr/>
                </a:tc>
                <a:tc>
                  <a:txBody>
                    <a:bodyPr/>
                    <a:lstStyle/>
                    <a:p>
                      <a:pPr algn="ctr">
                        <a:lnSpc>
                          <a:spcPct val="107000"/>
                        </a:lnSpc>
                        <a:spcAft>
                          <a:spcPts val="0"/>
                        </a:spcAft>
                      </a:pPr>
                      <a:r>
                        <a:rPr lang="es-H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220</a:t>
                      </a:r>
                    </a:p>
                  </a:txBody>
                  <a:tcPr marL="68580" marR="68580" marT="0" marB="0" anchor="ctr"/>
                </a:tc>
                <a:tc>
                  <a:txBody>
                    <a:bodyPr/>
                    <a:lstStyle/>
                    <a:p>
                      <a:pPr algn="ctr"/>
                      <a:r>
                        <a:rPr lang="es-HN" sz="2000" b="1" dirty="0" smtClean="0">
                          <a:solidFill>
                            <a:schemeClr val="tx1"/>
                          </a:solidFill>
                        </a:rPr>
                        <a:t>216</a:t>
                      </a:r>
                      <a:endParaRPr lang="es-HN" sz="2000" b="1" dirty="0">
                        <a:solidFill>
                          <a:schemeClr val="tx1"/>
                        </a:solidFill>
                      </a:endParaRPr>
                    </a:p>
                  </a:txBody>
                  <a:tcPr anchor="ctr"/>
                </a:tc>
                <a:tc>
                  <a:txBody>
                    <a:bodyPr/>
                    <a:lstStyle/>
                    <a:p>
                      <a:pPr algn="ctr">
                        <a:lnSpc>
                          <a:spcPct val="107000"/>
                        </a:lnSpc>
                        <a:spcAft>
                          <a:spcPts val="0"/>
                        </a:spcAft>
                      </a:pPr>
                      <a:r>
                        <a:rPr lang="es-H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tr>
              <a:tr h="5782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HN" sz="1600" b="1" dirty="0" smtClean="0">
                          <a:solidFill>
                            <a:schemeClr val="tx1"/>
                          </a:solidFill>
                        </a:rPr>
                        <a:t>Inst. Gubernamental</a:t>
                      </a:r>
                      <a:r>
                        <a:rPr lang="es-HN" sz="1600" b="1" baseline="0" dirty="0" smtClean="0">
                          <a:solidFill>
                            <a:schemeClr val="tx1"/>
                          </a:solidFill>
                        </a:rPr>
                        <a:t> San Marcos</a:t>
                      </a:r>
                      <a:endParaRPr lang="es-HN" sz="1600" b="1" dirty="0" smtClean="0">
                        <a:solidFill>
                          <a:schemeClr val="tx1"/>
                        </a:solidFill>
                      </a:endParaRPr>
                    </a:p>
                    <a:p>
                      <a:endParaRPr lang="es-HN" sz="1600" b="1" dirty="0">
                        <a:solidFill>
                          <a:schemeClr val="tx1"/>
                        </a:solidFill>
                      </a:endParaRPr>
                    </a:p>
                  </a:txBody>
                  <a:tcPr/>
                </a:tc>
                <a:tc>
                  <a:txBody>
                    <a:bodyPr/>
                    <a:lstStyle/>
                    <a:p>
                      <a:pPr algn="ctr">
                        <a:lnSpc>
                          <a:spcPct val="107000"/>
                        </a:lnSpc>
                        <a:spcAft>
                          <a:spcPts val="0"/>
                        </a:spcAft>
                      </a:pPr>
                      <a:r>
                        <a:rPr lang="es-HN"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152</a:t>
                      </a:r>
                    </a:p>
                  </a:txBody>
                  <a:tcPr marL="68580" marR="68580" marT="0" marB="0" anchor="ctr"/>
                </a:tc>
                <a:tc>
                  <a:txBody>
                    <a:bodyPr/>
                    <a:lstStyle/>
                    <a:p>
                      <a:pPr algn="ctr"/>
                      <a:r>
                        <a:rPr lang="es-HN" sz="2000" b="1" dirty="0" smtClean="0">
                          <a:solidFill>
                            <a:schemeClr val="tx1"/>
                          </a:solidFill>
                        </a:rPr>
                        <a:t>145</a:t>
                      </a:r>
                      <a:endParaRPr lang="es-HN" sz="2000" b="1" dirty="0">
                        <a:solidFill>
                          <a:schemeClr val="tx1"/>
                        </a:solidFill>
                      </a:endParaRPr>
                    </a:p>
                  </a:txBody>
                  <a:tcPr anchor="ctr"/>
                </a:tc>
                <a:tc>
                  <a:txBody>
                    <a:bodyPr/>
                    <a:lstStyle/>
                    <a:p>
                      <a:pPr algn="ctr">
                        <a:lnSpc>
                          <a:spcPct val="107000"/>
                        </a:lnSpc>
                        <a:spcAft>
                          <a:spcPts val="0"/>
                        </a:spcAft>
                      </a:pPr>
                      <a:r>
                        <a:rPr lang="es-H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nchor="ctr"/>
                </a:tc>
              </a:tr>
              <a:tr h="578240">
                <a:tc>
                  <a:txBody>
                    <a:bodyPr/>
                    <a:lstStyle/>
                    <a:p>
                      <a:r>
                        <a:rPr lang="es-HN" sz="1600" b="1" dirty="0" smtClean="0">
                          <a:solidFill>
                            <a:schemeClr val="tx1"/>
                          </a:solidFill>
                        </a:rPr>
                        <a:t>TOTAL</a:t>
                      </a:r>
                      <a:endParaRPr lang="es-HN" sz="1600" b="1" dirty="0">
                        <a:solidFill>
                          <a:schemeClr val="tx1"/>
                        </a:solidFill>
                      </a:endParaRPr>
                    </a:p>
                  </a:txBody>
                  <a:tcPr/>
                </a:tc>
                <a:tc>
                  <a:txBody>
                    <a:bodyPr/>
                    <a:lstStyle/>
                    <a:p>
                      <a:pPr algn="ctr">
                        <a:lnSpc>
                          <a:spcPct val="107000"/>
                        </a:lnSpc>
                        <a:spcAft>
                          <a:spcPts val="0"/>
                        </a:spcAft>
                      </a:pPr>
                      <a:r>
                        <a:rPr lang="es-H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372</a:t>
                      </a:r>
                    </a:p>
                  </a:txBody>
                  <a:tcPr marL="68580" marR="68580" marT="0" marB="0" anchor="ctr"/>
                </a:tc>
                <a:tc>
                  <a:txBody>
                    <a:bodyPr/>
                    <a:lstStyle/>
                    <a:p>
                      <a:pPr algn="ctr"/>
                      <a:r>
                        <a:rPr lang="es-HN" sz="2000" b="1" dirty="0" smtClean="0">
                          <a:solidFill>
                            <a:schemeClr val="tx1"/>
                          </a:solidFill>
                        </a:rPr>
                        <a:t>361</a:t>
                      </a:r>
                      <a:endParaRPr lang="es-HN" sz="2000" b="1" dirty="0">
                        <a:solidFill>
                          <a:schemeClr val="tx1"/>
                        </a:solidFill>
                      </a:endParaRPr>
                    </a:p>
                  </a:txBody>
                  <a:tcPr anchor="ctr"/>
                </a:tc>
                <a:tc>
                  <a:txBody>
                    <a:bodyPr/>
                    <a:lstStyle/>
                    <a:p>
                      <a:pPr algn="ctr">
                        <a:lnSpc>
                          <a:spcPct val="107000"/>
                        </a:lnSpc>
                        <a:spcAft>
                          <a:spcPts val="0"/>
                        </a:spcAft>
                      </a:pPr>
                      <a:r>
                        <a:rPr lang="es-HN"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tc>
              </a:tr>
            </a:tbl>
          </a:graphicData>
        </a:graphic>
      </p:graphicFrame>
    </p:spTree>
    <p:extLst>
      <p:ext uri="{BB962C8B-B14F-4D97-AF65-F5344CB8AC3E}">
        <p14:creationId xmlns:p14="http://schemas.microsoft.com/office/powerpoint/2010/main" val="3128371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40290" y="123986"/>
            <a:ext cx="9482202" cy="1200329"/>
          </a:xfrm>
          <a:prstGeom prst="rect">
            <a:avLst/>
          </a:prstGeom>
          <a:noFill/>
        </p:spPr>
        <p:txBody>
          <a:bodyPr wrap="square" lIns="91440" tIns="45720" rIns="91440" bIns="45720">
            <a:spAutoFit/>
          </a:bodyPr>
          <a:lstStyle/>
          <a:p>
            <a:pPr algn="ctr"/>
            <a:r>
              <a:rPr lang="es-HN" sz="3200" b="1" dirty="0"/>
              <a:t>Actas de consenso entre los centros sedes TPA y los padres de familia sobre el costo a cobrar</a:t>
            </a:r>
            <a:r>
              <a:rPr lang="es-HN" sz="4000" b="1" dirty="0"/>
              <a:t>. </a:t>
            </a:r>
            <a:endParaRPr lang="es-ES" sz="40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pic>
        <p:nvPicPr>
          <p:cNvPr id="4" name="Imagen 3" descr="C:\Users\Usuario\AppData\Local\Temp\Rar$DI00.520\acta1_1.jpg"/>
          <p:cNvPicPr/>
          <p:nvPr/>
        </p:nvPicPr>
        <p:blipFill rotWithShape="1">
          <a:blip r:embed="rId2" cstate="print">
            <a:extLst>
              <a:ext uri="{28A0092B-C50C-407E-A947-70E740481C1C}">
                <a14:useLocalDpi xmlns:a14="http://schemas.microsoft.com/office/drawing/2010/main" val="0"/>
              </a:ext>
            </a:extLst>
          </a:blip>
          <a:srcRect l="1" r="1618"/>
          <a:stretch/>
        </p:blipFill>
        <p:spPr bwMode="auto">
          <a:xfrm>
            <a:off x="1240290" y="1627080"/>
            <a:ext cx="4113589" cy="4789219"/>
          </a:xfrm>
          <a:prstGeom prst="rect">
            <a:avLst/>
          </a:prstGeom>
          <a:noFill/>
          <a:ln>
            <a:solidFill>
              <a:schemeClr val="tx1"/>
            </a:solidFill>
          </a:ln>
          <a:extLst>
            <a:ext uri="{53640926-AAD7-44D8-BBD7-CCE9431645EC}">
              <a14:shadowObscured xmlns:a14="http://schemas.microsoft.com/office/drawing/2010/main"/>
            </a:ext>
          </a:extLst>
        </p:spPr>
      </p:pic>
      <p:pic>
        <p:nvPicPr>
          <p:cNvPr id="6" name="Imagen 5" descr="F:\I rendicion de Cuentas\acta 2_1.jpg"/>
          <p:cNvPicPr/>
          <p:nvPr/>
        </p:nvPicPr>
        <p:blipFill rotWithShape="1">
          <a:blip r:embed="rId3" cstate="print">
            <a:extLst>
              <a:ext uri="{28A0092B-C50C-407E-A947-70E740481C1C}">
                <a14:useLocalDpi xmlns:a14="http://schemas.microsoft.com/office/drawing/2010/main" val="0"/>
              </a:ext>
            </a:extLst>
          </a:blip>
          <a:srcRect l="2565" t="995" b="3966"/>
          <a:stretch/>
        </p:blipFill>
        <p:spPr bwMode="auto">
          <a:xfrm>
            <a:off x="5743332" y="1627080"/>
            <a:ext cx="4113589" cy="4618737"/>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3993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09398" y="173581"/>
            <a:ext cx="9808093" cy="830997"/>
          </a:xfrm>
          <a:prstGeom prst="rect">
            <a:avLst/>
          </a:prstGeom>
          <a:noFill/>
        </p:spPr>
        <p:txBody>
          <a:bodyPr wrap="square" lIns="91440" tIns="45720" rIns="91440" bIns="45720">
            <a:spAutoFit/>
          </a:bodyPr>
          <a:lstStyle/>
          <a:p>
            <a:pPr marL="457200" indent="-457200" algn="ctr">
              <a:buFont typeface="Wingdings" panose="05000000000000000000" pitchFamily="2" charset="2"/>
              <a:buChar char="v"/>
            </a:pPr>
            <a:r>
              <a:rPr lang="es-HN" sz="2400" b="1" dirty="0"/>
              <a:t>Especificación de la cuenta bancaria donde los centros sedes ingresaron el pago TPA</a:t>
            </a:r>
            <a:endParaRPr lang="es-ES" sz="2400" b="1" cap="none" spc="0" dirty="0">
              <a:ln w="12700">
                <a:solidFill>
                  <a:schemeClr val="accent3">
                    <a:lumMod val="50000"/>
                  </a:schemeClr>
                </a:solidFill>
                <a:prstDash val="solid"/>
              </a:ln>
              <a:effectLst>
                <a:innerShdw blurRad="177800">
                  <a:schemeClr val="accent3">
                    <a:lumMod val="50000"/>
                  </a:schemeClr>
                </a:innerShdw>
              </a:effectLst>
            </a:endParaRPr>
          </a:p>
        </p:txBody>
      </p:sp>
      <p:sp>
        <p:nvSpPr>
          <p:cNvPr id="2" name="Rectángulo 1"/>
          <p:cNvSpPr/>
          <p:nvPr/>
        </p:nvSpPr>
        <p:spPr>
          <a:xfrm>
            <a:off x="535078" y="1127688"/>
            <a:ext cx="11127783" cy="1014380"/>
          </a:xfrm>
          <a:prstGeom prst="rect">
            <a:avLst/>
          </a:prstGeom>
        </p:spPr>
        <p:txBody>
          <a:bodyPr wrap="square">
            <a:spAutoFit/>
          </a:bodyPr>
          <a:lstStyle/>
          <a:p>
            <a:pPr algn="ctr">
              <a:lnSpc>
                <a:spcPct val="107000"/>
              </a:lnSpc>
              <a:spcAft>
                <a:spcPts val="800"/>
              </a:spcAft>
            </a:pPr>
            <a:r>
              <a:rPr lang="es-HN" sz="2800" u="sng" dirty="0">
                <a:latin typeface="Calibri" panose="020F0502020204030204" pitchFamily="34" charset="0"/>
                <a:ea typeface="Calibri" panose="020F0502020204030204" pitchFamily="34" charset="0"/>
                <a:cs typeface="Calibri" panose="020F0502020204030204" pitchFamily="34" charset="0"/>
              </a:rPr>
              <a:t>Cuenta de la dirección Departamental Fondos Propios en Banco </a:t>
            </a:r>
            <a:r>
              <a:rPr lang="es-HN" sz="2800" u="sng" dirty="0" err="1">
                <a:latin typeface="Calibri" panose="020F0502020204030204" pitchFamily="34" charset="0"/>
                <a:ea typeface="Calibri" panose="020F0502020204030204" pitchFamily="34" charset="0"/>
                <a:cs typeface="Calibri" panose="020F0502020204030204" pitchFamily="34" charset="0"/>
              </a:rPr>
              <a:t>Banadesa</a:t>
            </a:r>
            <a:r>
              <a:rPr lang="es-HN" sz="2800" u="sng" dirty="0">
                <a:latin typeface="Calibri" panose="020F0502020204030204" pitchFamily="34" charset="0"/>
                <a:ea typeface="Calibri" panose="020F0502020204030204" pitchFamily="34" charset="0"/>
                <a:cs typeface="Calibri" panose="020F0502020204030204" pitchFamily="34" charset="0"/>
              </a:rPr>
              <a:t>, Número de cuenta de Cheques 01-032-000539-1</a:t>
            </a:r>
            <a:endParaRPr lang="es-HN" sz="2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495198" y="2301598"/>
            <a:ext cx="9808093" cy="830997"/>
          </a:xfrm>
          <a:prstGeom prst="rect">
            <a:avLst/>
          </a:prstGeom>
          <a:noFill/>
        </p:spPr>
        <p:txBody>
          <a:bodyPr wrap="square" lIns="91440" tIns="45720" rIns="91440" bIns="45720">
            <a:spAutoFit/>
          </a:bodyPr>
          <a:lstStyle/>
          <a:p>
            <a:pPr marL="457200" indent="-457200">
              <a:buFont typeface="Wingdings" panose="05000000000000000000" pitchFamily="2" charset="2"/>
              <a:buChar char="v"/>
            </a:pPr>
            <a:r>
              <a:rPr lang="es-HN" sz="2400" b="1" dirty="0" smtClean="0"/>
              <a:t>Registro </a:t>
            </a:r>
            <a:r>
              <a:rPr lang="es-HN" sz="2400" b="1" dirty="0"/>
              <a:t>de pago de los alumnos matriculados por cada centro sede TPA.</a:t>
            </a:r>
          </a:p>
        </p:txBody>
      </p:sp>
      <p:sp>
        <p:nvSpPr>
          <p:cNvPr id="8" name="CuadroTexto 7"/>
          <p:cNvSpPr txBox="1"/>
          <p:nvPr/>
        </p:nvSpPr>
        <p:spPr>
          <a:xfrm>
            <a:off x="4998589" y="2830460"/>
            <a:ext cx="2200759" cy="461665"/>
          </a:xfrm>
          <a:prstGeom prst="rect">
            <a:avLst/>
          </a:prstGeom>
          <a:noFill/>
        </p:spPr>
        <p:txBody>
          <a:bodyPr wrap="square" rtlCol="0">
            <a:spAutoFit/>
          </a:bodyPr>
          <a:lstStyle/>
          <a:p>
            <a:r>
              <a:rPr lang="es-HN" sz="2400" b="1" dirty="0" smtClean="0">
                <a:solidFill>
                  <a:schemeClr val="accent3">
                    <a:lumMod val="75000"/>
                  </a:schemeClr>
                </a:solidFill>
              </a:rPr>
              <a:t>I Semestre</a:t>
            </a:r>
            <a:endParaRPr lang="es-HN" sz="2400" b="1" dirty="0">
              <a:solidFill>
                <a:schemeClr val="accent3">
                  <a:lumMod val="75000"/>
                </a:schemeClr>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406330624"/>
              </p:ext>
            </p:extLst>
          </p:nvPr>
        </p:nvGraphicFramePr>
        <p:xfrm>
          <a:off x="1749751" y="3292125"/>
          <a:ext cx="9553540" cy="3200342"/>
        </p:xfrm>
        <a:graphic>
          <a:graphicData uri="http://schemas.openxmlformats.org/drawingml/2006/table">
            <a:tbl>
              <a:tblPr firstRow="1" bandRow="1">
                <a:tableStyleId>{D27102A9-8310-4765-A935-A1911B00CA55}</a:tableStyleId>
              </a:tblPr>
              <a:tblGrid>
                <a:gridCol w="2890829"/>
                <a:gridCol w="2263140"/>
                <a:gridCol w="2011186"/>
                <a:gridCol w="2388385"/>
              </a:tblGrid>
              <a:tr h="855687">
                <a:tc>
                  <a:txBody>
                    <a:bodyPr/>
                    <a:lstStyle/>
                    <a:p>
                      <a:pPr algn="ctr"/>
                      <a:r>
                        <a:rPr lang="es-HN" sz="2000" dirty="0" smtClean="0"/>
                        <a:t>Institución</a:t>
                      </a:r>
                      <a:endParaRPr lang="es-HN" sz="20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000" dirty="0" smtClean="0"/>
                        <a:t>Cuota por Alumno</a:t>
                      </a:r>
                      <a:endParaRPr lang="es-HN" sz="20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000" dirty="0" smtClean="0"/>
                        <a:t>Cantidad</a:t>
                      </a:r>
                      <a:r>
                        <a:rPr lang="es-HN" sz="2000" baseline="0" dirty="0" smtClean="0"/>
                        <a:t> de Alumnos</a:t>
                      </a:r>
                      <a:endParaRPr lang="es-HN" sz="20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000" dirty="0" smtClean="0"/>
                        <a:t>Total dinero recaudado</a:t>
                      </a:r>
                      <a:endParaRPr lang="es-HN" sz="20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5115">
                <a:tc>
                  <a:txBody>
                    <a:bodyPr/>
                    <a:lstStyle/>
                    <a:p>
                      <a:pPr algn="ctr">
                        <a:lnSpc>
                          <a:spcPct val="107000"/>
                        </a:lnSpc>
                        <a:spcAft>
                          <a:spcPts val="0"/>
                        </a:spcAft>
                      </a:pPr>
                      <a:r>
                        <a:rPr lang="es-HN" sz="1800" dirty="0">
                          <a:effectLst/>
                        </a:rPr>
                        <a:t>Instituto Gubernamental Juventud Hondureña:</a:t>
                      </a:r>
                      <a:endParaRPr lang="es-HN" sz="2400" dirty="0">
                        <a:effectLst/>
                      </a:endParaRPr>
                    </a:p>
                    <a:p>
                      <a:pPr algn="ctr">
                        <a:lnSpc>
                          <a:spcPct val="107000"/>
                        </a:lnSpc>
                        <a:spcAft>
                          <a:spcPts val="0"/>
                        </a:spcAft>
                      </a:pPr>
                      <a:r>
                        <a:rPr lang="es-HN" sz="1800" dirty="0">
                          <a:effectLst/>
                        </a:rPr>
                        <a:t> </a:t>
                      </a:r>
                      <a:endParaRPr lang="es-HN"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400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29</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11,600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9540">
                <a:tc>
                  <a:txBody>
                    <a:bodyPr/>
                    <a:lstStyle/>
                    <a:p>
                      <a:pPr algn="ctr">
                        <a:lnSpc>
                          <a:spcPct val="107000"/>
                        </a:lnSpc>
                        <a:spcAft>
                          <a:spcPts val="0"/>
                        </a:spcAft>
                      </a:pPr>
                      <a:r>
                        <a:rPr lang="es-HN" sz="1800" dirty="0">
                          <a:effectLst/>
                        </a:rPr>
                        <a:t>Instituto Gubernamental San Marcos:</a:t>
                      </a:r>
                      <a:endParaRPr lang="es-HN" sz="2400" dirty="0">
                        <a:effectLst/>
                      </a:endParaRPr>
                    </a:p>
                    <a:p>
                      <a:pPr algn="ctr">
                        <a:lnSpc>
                          <a:spcPct val="107000"/>
                        </a:lnSpc>
                        <a:spcAft>
                          <a:spcPts val="0"/>
                        </a:spcAft>
                      </a:pPr>
                      <a:r>
                        <a:rPr lang="es-HN" sz="1800" dirty="0">
                          <a:effectLst/>
                        </a:rPr>
                        <a:t> </a:t>
                      </a:r>
                      <a:endParaRPr lang="es-HN"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400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13</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5,200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77131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17506" y="356461"/>
            <a:ext cx="9808093" cy="954107"/>
          </a:xfrm>
          <a:prstGeom prst="rect">
            <a:avLst/>
          </a:prstGeom>
          <a:noFill/>
        </p:spPr>
        <p:txBody>
          <a:bodyPr wrap="square" lIns="91440" tIns="45720" rIns="91440" bIns="45720">
            <a:spAutoFit/>
          </a:bodyPr>
          <a:lstStyle/>
          <a:p>
            <a:pPr marL="457200" indent="-457200">
              <a:buFont typeface="Wingdings" panose="05000000000000000000" pitchFamily="2" charset="2"/>
              <a:buChar char="v"/>
            </a:pPr>
            <a:r>
              <a:rPr lang="es-HN" sz="2800" b="1" dirty="0" smtClean="0"/>
              <a:t>Registro </a:t>
            </a:r>
            <a:r>
              <a:rPr lang="es-HN" sz="2800" b="1" dirty="0"/>
              <a:t>de pago de los alumnos matriculados por cada centro sede TPA.</a:t>
            </a:r>
          </a:p>
        </p:txBody>
      </p:sp>
      <p:graphicFrame>
        <p:nvGraphicFramePr>
          <p:cNvPr id="8" name="Tabla 7"/>
          <p:cNvGraphicFramePr>
            <a:graphicFrameLocks noGrp="1"/>
          </p:cNvGraphicFramePr>
          <p:nvPr>
            <p:extLst>
              <p:ext uri="{D42A27DB-BD31-4B8C-83A1-F6EECF244321}">
                <p14:modId xmlns:p14="http://schemas.microsoft.com/office/powerpoint/2010/main" val="3520025509"/>
              </p:ext>
            </p:extLst>
          </p:nvPr>
        </p:nvGraphicFramePr>
        <p:xfrm>
          <a:off x="946558" y="2083129"/>
          <a:ext cx="11019296" cy="2583942"/>
        </p:xfrm>
        <a:graphic>
          <a:graphicData uri="http://schemas.openxmlformats.org/drawingml/2006/table">
            <a:tbl>
              <a:tblPr firstRow="1" bandRow="1">
                <a:tableStyleId>{D27102A9-8310-4765-A935-A1911B00CA55}</a:tableStyleId>
              </a:tblPr>
              <a:tblGrid>
                <a:gridCol w="3808322"/>
                <a:gridCol w="2194560"/>
                <a:gridCol w="2651760"/>
                <a:gridCol w="2364654"/>
              </a:tblGrid>
              <a:tr h="768172">
                <a:tc>
                  <a:txBody>
                    <a:bodyPr/>
                    <a:lstStyle/>
                    <a:p>
                      <a:pPr algn="ctr"/>
                      <a:r>
                        <a:rPr lang="es-HN" sz="2400" dirty="0" smtClean="0"/>
                        <a:t>Institución</a:t>
                      </a:r>
                      <a:endParaRPr lang="es-HN" sz="24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400" dirty="0" smtClean="0"/>
                        <a:t>Cuota por Alumno</a:t>
                      </a:r>
                      <a:endParaRPr lang="es-HN" sz="24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400" dirty="0" smtClean="0"/>
                        <a:t>Cantidad</a:t>
                      </a:r>
                      <a:r>
                        <a:rPr lang="es-HN" sz="2400" baseline="0" dirty="0" smtClean="0"/>
                        <a:t> de Alumnos</a:t>
                      </a:r>
                      <a:endParaRPr lang="es-HN" sz="24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400" dirty="0" smtClean="0"/>
                        <a:t>Total dinero recaudado</a:t>
                      </a:r>
                      <a:endParaRPr lang="es-HN" sz="24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068">
                <a:tc>
                  <a:txBody>
                    <a:bodyPr/>
                    <a:lstStyle/>
                    <a:p>
                      <a:pPr algn="ctr">
                        <a:lnSpc>
                          <a:spcPct val="107000"/>
                        </a:lnSpc>
                        <a:spcAft>
                          <a:spcPts val="0"/>
                        </a:spcAft>
                      </a:pPr>
                      <a:r>
                        <a:rPr lang="es-HN" sz="1800" b="1" dirty="0">
                          <a:solidFill>
                            <a:schemeClr val="accent3">
                              <a:lumMod val="75000"/>
                            </a:schemeClr>
                          </a:solidFill>
                          <a:effectLst/>
                        </a:rPr>
                        <a:t>Instituto Gubernamental Juventud Hondureña:</a:t>
                      </a:r>
                      <a:endParaRPr lang="es-HN" sz="2400" b="1" dirty="0">
                        <a:solidFill>
                          <a:schemeClr val="accent3">
                            <a:lumMod val="75000"/>
                          </a:schemeClr>
                        </a:solidFill>
                        <a:effectLst/>
                      </a:endParaRPr>
                    </a:p>
                    <a:p>
                      <a:pPr algn="ctr">
                        <a:lnSpc>
                          <a:spcPct val="107000"/>
                        </a:lnSpc>
                        <a:spcAft>
                          <a:spcPts val="0"/>
                        </a:spcAft>
                      </a:pPr>
                      <a:r>
                        <a:rPr lang="es-HN" sz="1800" dirty="0">
                          <a:effectLst/>
                        </a:rPr>
                        <a:t> </a:t>
                      </a:r>
                      <a:endParaRPr lang="es-HN"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400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smtClean="0">
                          <a:effectLst/>
                        </a:rPr>
                        <a:t>211</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a:t>
                      </a:r>
                      <a:r>
                        <a:rPr lang="es-HN" sz="3200" dirty="0" smtClean="0">
                          <a:effectLst/>
                        </a:rPr>
                        <a:t>84,400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068">
                <a:tc>
                  <a:txBody>
                    <a:bodyPr/>
                    <a:lstStyle/>
                    <a:p>
                      <a:pPr algn="ctr">
                        <a:lnSpc>
                          <a:spcPct val="107000"/>
                        </a:lnSpc>
                        <a:spcAft>
                          <a:spcPts val="0"/>
                        </a:spcAft>
                      </a:pPr>
                      <a:r>
                        <a:rPr lang="es-HN" sz="1800" b="1" dirty="0">
                          <a:solidFill>
                            <a:schemeClr val="accent3">
                              <a:lumMod val="75000"/>
                            </a:schemeClr>
                          </a:solidFill>
                          <a:effectLst/>
                        </a:rPr>
                        <a:t>Instituto Gubernamental San Marcos:</a:t>
                      </a:r>
                      <a:endParaRPr lang="es-HN" sz="2400" b="1" dirty="0">
                        <a:solidFill>
                          <a:schemeClr val="accent3">
                            <a:lumMod val="75000"/>
                          </a:schemeClr>
                        </a:solidFill>
                        <a:effectLst/>
                      </a:endParaRPr>
                    </a:p>
                    <a:p>
                      <a:pPr algn="ctr">
                        <a:lnSpc>
                          <a:spcPct val="107000"/>
                        </a:lnSpc>
                        <a:spcAft>
                          <a:spcPts val="0"/>
                        </a:spcAft>
                      </a:pPr>
                      <a:r>
                        <a:rPr lang="es-HN" sz="1800" dirty="0">
                          <a:effectLst/>
                        </a:rPr>
                        <a:t> </a:t>
                      </a:r>
                      <a:endParaRPr lang="es-HN"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a:effectLst/>
                        </a:rPr>
                        <a:t>L. 400</a:t>
                      </a:r>
                      <a:endParaRPr lang="es-HN"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smtClean="0">
                          <a:effectLst/>
                        </a:rPr>
                        <a:t>152</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dirty="0">
                          <a:effectLst/>
                        </a:rPr>
                        <a:t>L. </a:t>
                      </a:r>
                      <a:r>
                        <a:rPr lang="es-HN" sz="3200" dirty="0" smtClean="0">
                          <a:effectLst/>
                        </a:rPr>
                        <a:t>60,800</a:t>
                      </a:r>
                      <a:endParaRPr lang="es-H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CuadroTexto 8"/>
          <p:cNvSpPr txBox="1"/>
          <p:nvPr/>
        </p:nvSpPr>
        <p:spPr>
          <a:xfrm>
            <a:off x="3814520" y="1310568"/>
            <a:ext cx="2200759" cy="461665"/>
          </a:xfrm>
          <a:prstGeom prst="rect">
            <a:avLst/>
          </a:prstGeom>
          <a:noFill/>
        </p:spPr>
        <p:txBody>
          <a:bodyPr wrap="square" rtlCol="0">
            <a:spAutoFit/>
          </a:bodyPr>
          <a:lstStyle/>
          <a:p>
            <a:r>
              <a:rPr lang="es-HN" sz="2400" b="1" dirty="0" smtClean="0">
                <a:solidFill>
                  <a:schemeClr val="accent3">
                    <a:lumMod val="75000"/>
                  </a:schemeClr>
                </a:solidFill>
              </a:rPr>
              <a:t>II Semestre</a:t>
            </a:r>
            <a:endParaRPr lang="es-HN" sz="2400" b="1" dirty="0">
              <a:solidFill>
                <a:schemeClr val="accent3">
                  <a:lumMod val="75000"/>
                </a:schemeClr>
              </a:solidFill>
            </a:endParaRPr>
          </a:p>
        </p:txBody>
      </p:sp>
    </p:spTree>
    <p:extLst>
      <p:ext uri="{BB962C8B-B14F-4D97-AF65-F5344CB8AC3E}">
        <p14:creationId xmlns:p14="http://schemas.microsoft.com/office/powerpoint/2010/main" val="2147020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7938" y="356461"/>
            <a:ext cx="9808093" cy="954107"/>
          </a:xfrm>
          <a:prstGeom prst="rect">
            <a:avLst/>
          </a:prstGeom>
          <a:noFill/>
        </p:spPr>
        <p:txBody>
          <a:bodyPr wrap="square" lIns="91440" tIns="45720" rIns="91440" bIns="45720">
            <a:spAutoFit/>
          </a:bodyPr>
          <a:lstStyle/>
          <a:p>
            <a:pPr marL="457200" indent="-457200">
              <a:buFont typeface="Wingdings" panose="05000000000000000000" pitchFamily="2" charset="2"/>
              <a:buChar char="v"/>
            </a:pPr>
            <a:r>
              <a:rPr lang="es-HN" sz="2800" b="1" dirty="0" smtClean="0"/>
              <a:t>Cantidad de Alumnos exonerados de pago por centro sede</a:t>
            </a:r>
            <a:endParaRPr lang="es-HN" sz="2800" b="1" dirty="0"/>
          </a:p>
        </p:txBody>
      </p:sp>
      <p:graphicFrame>
        <p:nvGraphicFramePr>
          <p:cNvPr id="8" name="Tabla 7"/>
          <p:cNvGraphicFramePr>
            <a:graphicFrameLocks noGrp="1"/>
          </p:cNvGraphicFramePr>
          <p:nvPr>
            <p:extLst>
              <p:ext uri="{D42A27DB-BD31-4B8C-83A1-F6EECF244321}">
                <p14:modId xmlns:p14="http://schemas.microsoft.com/office/powerpoint/2010/main" val="3845699068"/>
              </p:ext>
            </p:extLst>
          </p:nvPr>
        </p:nvGraphicFramePr>
        <p:xfrm>
          <a:off x="2426646" y="1607719"/>
          <a:ext cx="5509648" cy="3170936"/>
        </p:xfrm>
        <a:graphic>
          <a:graphicData uri="http://schemas.openxmlformats.org/drawingml/2006/table">
            <a:tbl>
              <a:tblPr firstRow="1" bandRow="1">
                <a:tableStyleId>{D27102A9-8310-4765-A935-A1911B00CA55}</a:tableStyleId>
              </a:tblPr>
              <a:tblGrid>
                <a:gridCol w="2754824"/>
                <a:gridCol w="2754824"/>
              </a:tblGrid>
              <a:tr h="768172">
                <a:tc>
                  <a:txBody>
                    <a:bodyPr/>
                    <a:lstStyle/>
                    <a:p>
                      <a:pPr algn="ctr"/>
                      <a:r>
                        <a:rPr lang="es-HN" sz="2400" dirty="0" smtClean="0"/>
                        <a:t>Institución</a:t>
                      </a:r>
                      <a:endParaRPr lang="es-HN" sz="24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HN" sz="2400" dirty="0" smtClean="0"/>
                        <a:t>Cantidad</a:t>
                      </a:r>
                      <a:r>
                        <a:rPr lang="es-HN" sz="2400" baseline="0" dirty="0" smtClean="0"/>
                        <a:t> de Alumnos</a:t>
                      </a:r>
                      <a:endParaRPr lang="es-HN" sz="2400" b="1"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068">
                <a:tc>
                  <a:txBody>
                    <a:bodyPr/>
                    <a:lstStyle/>
                    <a:p>
                      <a:pPr algn="ctr">
                        <a:lnSpc>
                          <a:spcPct val="107000"/>
                        </a:lnSpc>
                        <a:spcAft>
                          <a:spcPts val="0"/>
                        </a:spcAft>
                      </a:pPr>
                      <a:r>
                        <a:rPr lang="es-HN" sz="1800" b="1" dirty="0">
                          <a:effectLst/>
                        </a:rPr>
                        <a:t>Instituto Gubernamental Juventud Hondureña:</a:t>
                      </a:r>
                      <a:endParaRPr lang="es-HN" sz="2400" b="1" dirty="0">
                        <a:effectLst/>
                      </a:endParaRPr>
                    </a:p>
                    <a:p>
                      <a:pPr algn="ctr">
                        <a:lnSpc>
                          <a:spcPct val="107000"/>
                        </a:lnSpc>
                        <a:spcAft>
                          <a:spcPts val="0"/>
                        </a:spcAft>
                      </a:pPr>
                      <a:r>
                        <a:rPr lang="es-HN" sz="1800" b="1" dirty="0">
                          <a:effectLst/>
                        </a:rPr>
                        <a:t> </a:t>
                      </a:r>
                      <a:endParaRPr lang="es-HN"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b="1" dirty="0" smtClean="0">
                          <a:effectLst/>
                        </a:rPr>
                        <a:t>9</a:t>
                      </a:r>
                      <a:endParaRPr lang="es-HN"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068">
                <a:tc>
                  <a:txBody>
                    <a:bodyPr/>
                    <a:lstStyle/>
                    <a:p>
                      <a:pPr algn="ctr">
                        <a:lnSpc>
                          <a:spcPct val="107000"/>
                        </a:lnSpc>
                        <a:spcAft>
                          <a:spcPts val="0"/>
                        </a:spcAft>
                      </a:pPr>
                      <a:r>
                        <a:rPr lang="es-HN" sz="1800" b="1" dirty="0">
                          <a:effectLst/>
                        </a:rPr>
                        <a:t>Instituto Gubernamental San Marcos:</a:t>
                      </a:r>
                      <a:endParaRPr lang="es-HN" sz="2400" b="1" dirty="0">
                        <a:effectLst/>
                      </a:endParaRPr>
                    </a:p>
                    <a:p>
                      <a:pPr algn="ctr">
                        <a:lnSpc>
                          <a:spcPct val="107000"/>
                        </a:lnSpc>
                        <a:spcAft>
                          <a:spcPts val="0"/>
                        </a:spcAft>
                      </a:pPr>
                      <a:r>
                        <a:rPr lang="es-HN" sz="1800" b="1" dirty="0">
                          <a:effectLst/>
                        </a:rPr>
                        <a:t> </a:t>
                      </a:r>
                      <a:endParaRPr lang="es-HN" sz="24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HN" sz="3200" b="1" dirty="0" smtClean="0">
                          <a:effectLst/>
                        </a:rPr>
                        <a:t>0</a:t>
                      </a:r>
                      <a:endParaRPr lang="es-HN"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7625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02955" y="1751308"/>
            <a:ext cx="11375757" cy="3170099"/>
          </a:xfrm>
          <a:prstGeom prst="rect">
            <a:avLst/>
          </a:prstGeom>
          <a:noFill/>
        </p:spPr>
        <p:txBody>
          <a:bodyPr wrap="square" lIns="91440" tIns="45720" rIns="91440" bIns="45720">
            <a:spAutoFit/>
          </a:bodyPr>
          <a:lstStyle/>
          <a:p>
            <a:pPr marL="457200" indent="-457200">
              <a:buFont typeface="Wingdings" panose="05000000000000000000" pitchFamily="2" charset="2"/>
              <a:buChar char="v"/>
            </a:pPr>
            <a:r>
              <a:rPr lang="es-HN" sz="4000" dirty="0"/>
              <a:t>Informe económico de los ingresos y egresos captados y ejecutados por cada centro sede TPA con su respectiva constancia de liquidación emitida por la autoridad competente.</a:t>
            </a:r>
          </a:p>
        </p:txBody>
      </p:sp>
    </p:spTree>
    <p:extLst>
      <p:ext uri="{BB962C8B-B14F-4D97-AF65-F5344CB8AC3E}">
        <p14:creationId xmlns:p14="http://schemas.microsoft.com/office/powerpoint/2010/main" val="1774998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1034" y="294468"/>
            <a:ext cx="6698634" cy="830997"/>
          </a:xfrm>
          <a:prstGeom prst="rect">
            <a:avLst/>
          </a:prstGeom>
          <a:noFill/>
        </p:spPr>
        <p:txBody>
          <a:bodyPr wrap="square" rtlCol="0">
            <a:spAutoFit/>
          </a:bodyPr>
          <a:lstStyle/>
          <a:p>
            <a:pPr algn="ctr"/>
            <a:r>
              <a:rPr lang="es-HN" sz="2400" b="1" dirty="0" smtClean="0">
                <a:solidFill>
                  <a:schemeClr val="accent3">
                    <a:lumMod val="75000"/>
                  </a:schemeClr>
                </a:solidFill>
              </a:rPr>
              <a:t>I Semestre</a:t>
            </a:r>
          </a:p>
          <a:p>
            <a:pPr algn="ctr"/>
            <a:r>
              <a:rPr lang="es-HN" sz="2400" b="1" dirty="0" smtClean="0">
                <a:solidFill>
                  <a:schemeClr val="accent3">
                    <a:lumMod val="75000"/>
                  </a:schemeClr>
                </a:solidFill>
              </a:rPr>
              <a:t>Inst. Gubernamental Juventud Hondureña</a:t>
            </a:r>
            <a:endParaRPr lang="es-HN" sz="2400" b="1" dirty="0">
              <a:solidFill>
                <a:schemeClr val="accent3">
                  <a:lumMod val="75000"/>
                </a:schemeClr>
              </a:solidFill>
            </a:endParaRPr>
          </a:p>
        </p:txBody>
      </p:sp>
      <p:pic>
        <p:nvPicPr>
          <p:cNvPr id="7" name="Imagen 6"/>
          <p:cNvPicPr/>
          <p:nvPr/>
        </p:nvPicPr>
        <p:blipFill rotWithShape="1">
          <a:blip r:embed="rId2"/>
          <a:srcRect l="6661" t="21076" r="5624" b="8595"/>
          <a:stretch/>
        </p:blipFill>
        <p:spPr bwMode="auto">
          <a:xfrm>
            <a:off x="911034" y="1866206"/>
            <a:ext cx="9460693" cy="39146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3558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1034" y="294468"/>
            <a:ext cx="6698634" cy="830997"/>
          </a:xfrm>
          <a:prstGeom prst="rect">
            <a:avLst/>
          </a:prstGeom>
          <a:noFill/>
        </p:spPr>
        <p:txBody>
          <a:bodyPr wrap="square" rtlCol="0">
            <a:spAutoFit/>
          </a:bodyPr>
          <a:lstStyle/>
          <a:p>
            <a:pPr algn="ctr"/>
            <a:r>
              <a:rPr lang="es-HN" sz="2400" b="1" dirty="0" smtClean="0">
                <a:solidFill>
                  <a:schemeClr val="accent3">
                    <a:lumMod val="75000"/>
                  </a:schemeClr>
                </a:solidFill>
              </a:rPr>
              <a:t>II Semestre</a:t>
            </a:r>
          </a:p>
          <a:p>
            <a:pPr algn="ctr"/>
            <a:r>
              <a:rPr lang="es-HN" sz="2400" b="1" dirty="0" smtClean="0">
                <a:solidFill>
                  <a:schemeClr val="accent3">
                    <a:lumMod val="75000"/>
                  </a:schemeClr>
                </a:solidFill>
              </a:rPr>
              <a:t>Inst. Gubernamental Juventud Hondureña</a:t>
            </a:r>
            <a:endParaRPr lang="es-HN" sz="2400" b="1" dirty="0">
              <a:solidFill>
                <a:schemeClr val="accent3">
                  <a:lumMod val="75000"/>
                </a:schemeClr>
              </a:solidFill>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15728" t="13638" r="17381" b="19217"/>
          <a:stretch/>
        </p:blipFill>
        <p:spPr bwMode="auto">
          <a:xfrm>
            <a:off x="1125591" y="1325034"/>
            <a:ext cx="9351263" cy="4905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7069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1034" y="294468"/>
            <a:ext cx="5207431" cy="830997"/>
          </a:xfrm>
          <a:prstGeom prst="rect">
            <a:avLst/>
          </a:prstGeom>
          <a:noFill/>
        </p:spPr>
        <p:txBody>
          <a:bodyPr wrap="square" rtlCol="0">
            <a:spAutoFit/>
          </a:bodyPr>
          <a:lstStyle/>
          <a:p>
            <a:r>
              <a:rPr lang="es-HN" sz="2400" b="1" dirty="0" smtClean="0"/>
              <a:t>I Semestre</a:t>
            </a:r>
          </a:p>
          <a:p>
            <a:r>
              <a:rPr lang="es-HN" sz="2400" b="1" dirty="0" smtClean="0"/>
              <a:t>Inst. Gubernamental San Marcos</a:t>
            </a:r>
            <a:endParaRPr lang="es-HN" sz="2400" b="1" dirty="0"/>
          </a:p>
        </p:txBody>
      </p:sp>
      <p:pic>
        <p:nvPicPr>
          <p:cNvPr id="5" name="0 Imagen"/>
          <p:cNvPicPr/>
          <p:nvPr/>
        </p:nvPicPr>
        <p:blipFill>
          <a:blip r:embed="rId2" cstate="print">
            <a:extLst>
              <a:ext uri="{28A0092B-C50C-407E-A947-70E740481C1C}">
                <a14:useLocalDpi xmlns:a14="http://schemas.microsoft.com/office/drawing/2010/main" val="0"/>
              </a:ext>
            </a:extLst>
          </a:blip>
          <a:stretch>
            <a:fillRect/>
          </a:stretch>
        </p:blipFill>
        <p:spPr>
          <a:xfrm rot="5400000">
            <a:off x="4068306" y="-1325104"/>
            <a:ext cx="4169042" cy="10724827"/>
          </a:xfrm>
          <a:prstGeom prst="rect">
            <a:avLst/>
          </a:prstGeom>
        </p:spPr>
      </p:pic>
    </p:spTree>
    <p:extLst>
      <p:ext uri="{BB962C8B-B14F-4D97-AF65-F5344CB8AC3E}">
        <p14:creationId xmlns:p14="http://schemas.microsoft.com/office/powerpoint/2010/main" val="2374986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0312" y="1117452"/>
            <a:ext cx="9887920" cy="5632311"/>
          </a:xfrm>
          <a:prstGeom prst="rect">
            <a:avLst/>
          </a:prstGeom>
          <a:noFill/>
        </p:spPr>
        <p:txBody>
          <a:bodyPr wrap="square" lIns="91440" tIns="45720" rIns="91440" bIns="45720">
            <a:spAutoFit/>
          </a:bodyPr>
          <a:lstStyle/>
          <a:p>
            <a:pPr algn="just"/>
            <a:r>
              <a:rPr lang="es-ES" sz="3600" b="1" dirty="0" smtClean="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rPr>
              <a:t>Surge como un programa oficial de la Secretaria de Educación mediante Acuerdo N° 2350-SE-2015, con una metodología de enseñanza aprendizaje enfocada en la inclusión social, se fundamenta en un proceso de retroalimentación personalizado de acuerdo a las potencialidades de los educandos, y que brinda oportunidades para su formación integral.</a:t>
            </a:r>
            <a:endParaRPr lang="es-ES" sz="3600" b="1" cap="none" spc="0" dirty="0">
              <a:ln w="12700">
                <a:solidFill>
                  <a:schemeClr val="accent3">
                    <a:lumMod val="50000"/>
                  </a:schemeClr>
                </a:solidFill>
                <a:prstDash val="solid"/>
              </a:ln>
              <a:solidFill>
                <a:schemeClr val="accent3">
                  <a:lumMod val="60000"/>
                  <a:lumOff val="40000"/>
                </a:schemeClr>
              </a:solidFill>
              <a:effectLst>
                <a:innerShdw blurRad="177800">
                  <a:schemeClr val="accent3">
                    <a:lumMod val="50000"/>
                  </a:schemeClr>
                </a:innerShdw>
              </a:effectLst>
            </a:endParaRPr>
          </a:p>
        </p:txBody>
      </p:sp>
      <p:sp>
        <p:nvSpPr>
          <p:cNvPr id="5" name="Rectángulo 4"/>
          <p:cNvSpPr/>
          <p:nvPr/>
        </p:nvSpPr>
        <p:spPr>
          <a:xfrm>
            <a:off x="3325454" y="194122"/>
            <a:ext cx="4923143" cy="923330"/>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¿Qué es  TPA?</a:t>
            </a:r>
            <a:endParaRPr lang="es-E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496803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1034" y="294468"/>
            <a:ext cx="5207431" cy="830997"/>
          </a:xfrm>
          <a:prstGeom prst="rect">
            <a:avLst/>
          </a:prstGeom>
          <a:noFill/>
        </p:spPr>
        <p:txBody>
          <a:bodyPr wrap="square" rtlCol="0">
            <a:spAutoFit/>
          </a:bodyPr>
          <a:lstStyle/>
          <a:p>
            <a:r>
              <a:rPr lang="es-HN" sz="2400" b="1" dirty="0" smtClean="0">
                <a:solidFill>
                  <a:srgbClr val="FFFF00"/>
                </a:solidFill>
              </a:rPr>
              <a:t>II Semestre</a:t>
            </a:r>
          </a:p>
          <a:p>
            <a:r>
              <a:rPr lang="es-HN" sz="2400" b="1" dirty="0" smtClean="0">
                <a:solidFill>
                  <a:srgbClr val="FFFF00"/>
                </a:solidFill>
              </a:rPr>
              <a:t>Inst. Gubernamental San Marcos</a:t>
            </a:r>
            <a:endParaRPr lang="es-HN" sz="2400" b="1" dirty="0">
              <a:solidFill>
                <a:srgbClr val="FFFF00"/>
              </a:solidFill>
            </a:endParaRPr>
          </a:p>
        </p:txBody>
      </p:sp>
      <p:pic>
        <p:nvPicPr>
          <p:cNvPr id="6" name="Imagen 5" descr="F:\TPA\LIQUIDACION TPA 2018-2019\Image (39).jpg"/>
          <p:cNvPicPr/>
          <p:nvPr/>
        </p:nvPicPr>
        <p:blipFill rotWithShape="1">
          <a:blip r:embed="rId2" cstate="print">
            <a:extLst>
              <a:ext uri="{28A0092B-C50C-407E-A947-70E740481C1C}">
                <a14:useLocalDpi xmlns:a14="http://schemas.microsoft.com/office/drawing/2010/main" val="0"/>
              </a:ext>
            </a:extLst>
          </a:blip>
          <a:srcRect l="4959" t="13019" r="3933" b="3355"/>
          <a:stretch/>
        </p:blipFill>
        <p:spPr bwMode="auto">
          <a:xfrm>
            <a:off x="911033" y="1399750"/>
            <a:ext cx="10108261" cy="48925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8319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9485" y="999047"/>
            <a:ext cx="11422251" cy="3785652"/>
          </a:xfrm>
          <a:prstGeom prst="rect">
            <a:avLst/>
          </a:prstGeom>
          <a:noFill/>
        </p:spPr>
        <p:txBody>
          <a:bodyPr wrap="square" lIns="91440" tIns="45720" rIns="91440" bIns="45720">
            <a:spAutoFit/>
          </a:bodyPr>
          <a:lstStyle/>
          <a:p>
            <a:pPr algn="ctr"/>
            <a:r>
              <a:rPr lang="es-ES" sz="6000" b="1" dirty="0" smtClean="0">
                <a:ln w="22225">
                  <a:solidFill>
                    <a:schemeClr val="accent2"/>
                  </a:solidFill>
                  <a:prstDash val="solid"/>
                </a:ln>
                <a:solidFill>
                  <a:schemeClr val="accent2">
                    <a:lumMod val="40000"/>
                    <a:lumOff val="60000"/>
                  </a:schemeClr>
                </a:solidFill>
              </a:rPr>
              <a:t>GRACIAS,</a:t>
            </a:r>
          </a:p>
          <a:p>
            <a:pPr algn="ctr"/>
            <a:endParaRPr lang="es-ES" sz="6000" b="1" dirty="0" smtClean="0">
              <a:ln w="22225">
                <a:solidFill>
                  <a:schemeClr val="accent2"/>
                </a:solidFill>
                <a:prstDash val="solid"/>
              </a:ln>
              <a:solidFill>
                <a:schemeClr val="accent2">
                  <a:lumMod val="40000"/>
                  <a:lumOff val="60000"/>
                </a:schemeClr>
              </a:solidFill>
            </a:endParaRPr>
          </a:p>
          <a:p>
            <a:pPr algn="ctr"/>
            <a:r>
              <a:rPr lang="es-ES" sz="6000" b="1" dirty="0" smtClean="0">
                <a:ln w="22225">
                  <a:solidFill>
                    <a:schemeClr val="accent2"/>
                  </a:solidFill>
                  <a:prstDash val="solid"/>
                </a:ln>
                <a:solidFill>
                  <a:schemeClr val="accent2">
                    <a:lumMod val="40000"/>
                    <a:lumOff val="60000"/>
                  </a:schemeClr>
                </a:solidFill>
              </a:rPr>
              <a:t> UN BUEN REGRESO A SUS CASAS Y BENDICIONES</a:t>
            </a:r>
            <a:endParaRPr lang="es-E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8938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20439" y="2136339"/>
            <a:ext cx="5912284" cy="3785652"/>
          </a:xfrm>
          <a:prstGeom prst="rect">
            <a:avLst/>
          </a:prstGeom>
          <a:noFill/>
        </p:spPr>
        <p:txBody>
          <a:bodyPr wrap="square" lIns="91440" tIns="45720" rIns="91440" bIns="45720">
            <a:spAutoFit/>
          </a:bodyPr>
          <a:lstStyle/>
          <a:p>
            <a:pPr marL="571500" indent="-571500" algn="just">
              <a:buFont typeface="Wingdings" panose="05000000000000000000" pitchFamily="2" charset="2"/>
              <a:buChar char="v"/>
            </a:pPr>
            <a:r>
              <a:rPr lang="es-ES"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Igualdad</a:t>
            </a:r>
          </a:p>
          <a:p>
            <a:pPr marL="571500" indent="-571500" algn="just">
              <a:buFont typeface="Wingdings" panose="05000000000000000000" pitchFamily="2" charset="2"/>
              <a:buChar char="v"/>
            </a:pPr>
            <a:r>
              <a:rPr lang="es-ES"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Equidad</a:t>
            </a:r>
          </a:p>
          <a:p>
            <a:pPr marL="571500" indent="-571500" algn="just">
              <a:buFont typeface="Wingdings" panose="05000000000000000000" pitchFamily="2" charset="2"/>
              <a:buChar char="v"/>
            </a:pPr>
            <a:r>
              <a:rPr lang="es-ES" sz="4000" b="1" cap="none" spc="0"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Inclusividad</a:t>
            </a:r>
            <a:endParaRPr lang="es-E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571500" indent="-571500" algn="just">
              <a:buFont typeface="Wingdings" panose="05000000000000000000" pitchFamily="2" charset="2"/>
              <a:buChar char="v"/>
            </a:pPr>
            <a:r>
              <a:rPr lang="es-ES"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Participación</a:t>
            </a:r>
          </a:p>
          <a:p>
            <a:pPr marL="571500" indent="-571500" algn="just">
              <a:buFont typeface="Wingdings" panose="05000000000000000000" pitchFamily="2" charset="2"/>
              <a:buChar char="v"/>
            </a:pPr>
            <a:r>
              <a:rPr lang="es-E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Flexibilidad</a:t>
            </a:r>
          </a:p>
          <a:p>
            <a:pPr marL="571500" indent="-571500" algn="just">
              <a:buFont typeface="Wingdings" panose="05000000000000000000" pitchFamily="2" charset="2"/>
              <a:buChar char="v"/>
            </a:pPr>
            <a:r>
              <a:rPr lang="es-ES"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Comunicación</a:t>
            </a:r>
            <a:endParaRPr lang="es-E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1740799" y="382013"/>
            <a:ext cx="8167621"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Principios en los que se </a:t>
            </a:r>
          </a:p>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fundamenta TPA</a:t>
            </a:r>
            <a:endParaRPr lang="es-E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159662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04435" y="1813302"/>
            <a:ext cx="11189775" cy="3046988"/>
          </a:xfrm>
          <a:prstGeom prst="rect">
            <a:avLst/>
          </a:prstGeom>
          <a:noFill/>
        </p:spPr>
        <p:txBody>
          <a:bodyPr wrap="square" lIns="91440" tIns="45720" rIns="91440" bIns="45720">
            <a:spAutoFit/>
          </a:bodyPr>
          <a:lstStyle/>
          <a:p>
            <a:pPr algn="ctr"/>
            <a:r>
              <a:rPr lang="es-ES" sz="96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Aspectos Pedagógicos</a:t>
            </a:r>
            <a:endParaRPr lang="es-ES" sz="96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2094612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89681" y="362957"/>
            <a:ext cx="10373532" cy="6617709"/>
          </a:xfrm>
          <a:prstGeom prst="rect">
            <a:avLst/>
          </a:prstGeom>
        </p:spPr>
        <p:txBody>
          <a:bodyPr wrap="square">
            <a:spAutoFit/>
          </a:bodyPr>
          <a:lstStyle/>
          <a:p>
            <a:pPr marL="270510" indent="-270510" algn="just">
              <a:lnSpc>
                <a:spcPct val="115000"/>
              </a:lnSpc>
              <a:spcAft>
                <a:spcPts val="1000"/>
              </a:spcAft>
            </a:pPr>
            <a:r>
              <a:rPr lang="es-HN" sz="2000" b="1"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rPr>
              <a:t>1.1 Todos los centros sedes TPA Gubernamentales y no Gubernamentales, deben ser oficialmente autorizados por la Dirección Departamental de Educación respectiva. Dicha Autorización se otorga cuando se haya verificado que dichas sedes cuentan con las capacidades y modalidades que ofertan durante el año escolar</a:t>
            </a:r>
            <a:r>
              <a:rPr lang="es-HN" sz="2000" b="1" dirty="0" smtClean="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rPr>
              <a:t>.</a:t>
            </a:r>
          </a:p>
          <a:p>
            <a:pPr marL="270510" indent="-270510" algn="just">
              <a:lnSpc>
                <a:spcPct val="115000"/>
              </a:lnSpc>
              <a:spcAft>
                <a:spcPts val="1000"/>
              </a:spcAft>
            </a:pPr>
            <a:endParaRPr lang="es-HN" sz="1000"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sz="2000" b="1"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rPr>
              <a:t>1.2 Cada Sección creada por grado, deberá tener una matrícula máxima de 30 estudiantes</a:t>
            </a:r>
            <a:r>
              <a:rPr lang="es-HN" sz="2000" b="1" dirty="0" smtClean="0">
                <a:solidFill>
                  <a:schemeClr val="accent3">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a:t>
            </a:r>
          </a:p>
          <a:p>
            <a:pPr marL="270510" indent="-270510" algn="just">
              <a:lnSpc>
                <a:spcPct val="115000"/>
              </a:lnSpc>
              <a:spcAft>
                <a:spcPts val="1000"/>
              </a:spcAft>
            </a:pPr>
            <a:endParaRPr lang="es-HN" sz="1000"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sz="2000" b="1"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rPr>
              <a:t>1</a:t>
            </a:r>
            <a:r>
              <a:rPr lang="es-HN" sz="2000" b="1" dirty="0">
                <a:solidFill>
                  <a:schemeClr val="accent3">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.3 Los docentes que laboren en el programa TPA, deben detener el grado de licenciatura en alguna orientación de Educación acorde al Espacio Curricular en el que se desempeñaran</a:t>
            </a:r>
            <a:r>
              <a:rPr lang="es-HN" sz="2000" b="1" dirty="0" smtClean="0">
                <a:solidFill>
                  <a:schemeClr val="accent3">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a:t>
            </a:r>
          </a:p>
          <a:p>
            <a:pPr marL="270510" indent="-270510" algn="just">
              <a:lnSpc>
                <a:spcPct val="115000"/>
              </a:lnSpc>
              <a:spcAft>
                <a:spcPts val="1000"/>
              </a:spcAft>
            </a:pPr>
            <a:endParaRPr lang="es-HN" sz="1000"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endParaRPr>
          </a:p>
          <a:p>
            <a:pPr marL="270510" indent="-270510" algn="just">
              <a:lnSpc>
                <a:spcPct val="115000"/>
              </a:lnSpc>
              <a:spcAft>
                <a:spcPts val="1000"/>
              </a:spcAft>
            </a:pPr>
            <a:r>
              <a:rPr lang="es-HN" sz="2000" b="1" dirty="0">
                <a:solidFill>
                  <a:schemeClr val="accent3">
                    <a:lumMod val="50000"/>
                  </a:schemeClr>
                </a:solidFill>
                <a:latin typeface="Bookman Old Style" panose="02050604050505020204" pitchFamily="18" charset="0"/>
                <a:ea typeface="Calibri" panose="020F0502020204030204" pitchFamily="34" charset="0"/>
                <a:cs typeface="Times New Roman" panose="02020603050405020304" pitchFamily="18" charset="0"/>
              </a:rPr>
              <a:t>1</a:t>
            </a:r>
            <a:r>
              <a:rPr lang="es-HN" sz="2000" b="1" dirty="0">
                <a:solidFill>
                  <a:schemeClr val="accent3">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.4 Los planes de Unidades de Aprendizaje deben incluir la metodología y técnica de enseñanza y sus respectivas actividades de evaluación, adecuadas a la temporalidad del programa TPA</a:t>
            </a:r>
            <a:r>
              <a:rPr lang="es-HN" sz="2000" b="1" dirty="0" smtClean="0">
                <a:solidFill>
                  <a:schemeClr val="accent3">
                    <a:lumMod val="50000"/>
                  </a:schemeClr>
                </a:solidFill>
                <a:latin typeface="Bookman Old Style" panose="02050604050505020204" pitchFamily="18" charset="0"/>
                <a:ea typeface="Times New Roman" panose="02020603050405020304" pitchFamily="18" charset="0"/>
                <a:cs typeface="Times New Roman" panose="02020603050405020304" pitchFamily="18" charset="0"/>
              </a:rPr>
              <a:t>.</a:t>
            </a:r>
          </a:p>
          <a:p>
            <a:pPr marL="270510" indent="-270510">
              <a:lnSpc>
                <a:spcPct val="115000"/>
              </a:lnSpc>
              <a:spcAft>
                <a:spcPts val="1000"/>
              </a:spcAft>
            </a:pP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241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43187" y="455947"/>
            <a:ext cx="10373532" cy="6273256"/>
          </a:xfrm>
          <a:prstGeom prst="rect">
            <a:avLst/>
          </a:prstGeom>
        </p:spPr>
        <p:txBody>
          <a:bodyPr wrap="square">
            <a:spAutoFit/>
          </a:bodyPr>
          <a:lstStyle/>
          <a:p>
            <a:pPr marL="263525" indent="-263525" algn="just"/>
            <a:r>
              <a:rPr lang="es-HN" sz="2000" b="1" dirty="0" smtClean="0">
                <a:solidFill>
                  <a:schemeClr val="accent3">
                    <a:lumMod val="50000"/>
                  </a:schemeClr>
                </a:solidFill>
                <a:latin typeface="Bookman Old Style" panose="02050604050505020204" pitchFamily="18" charset="0"/>
              </a:rPr>
              <a:t>1.5 Todos los centros sedes TPA deben contar con la planificación didáctica semanal de cada docente que permita desarrollar de forma pertinente los procesos de aprendizaje.</a:t>
            </a:r>
          </a:p>
          <a:p>
            <a:pPr marL="263525" indent="-263525" algn="just"/>
            <a:endParaRPr lang="es-HN" sz="2000" dirty="0">
              <a:solidFill>
                <a:schemeClr val="accent3">
                  <a:lumMod val="50000"/>
                </a:schemeClr>
              </a:solidFill>
              <a:latin typeface="Bookman Old Style" panose="02050604050505020204" pitchFamily="18" charset="0"/>
            </a:endParaRPr>
          </a:p>
          <a:p>
            <a:pPr marL="263525" indent="-263525" algn="just"/>
            <a:r>
              <a:rPr lang="es-HN" sz="2000" b="1" dirty="0">
                <a:solidFill>
                  <a:schemeClr val="accent3">
                    <a:lumMod val="50000"/>
                  </a:schemeClr>
                </a:solidFill>
                <a:latin typeface="Bookman Old Style" panose="02050604050505020204" pitchFamily="18" charset="0"/>
              </a:rPr>
              <a:t>1.6 La evaluación de los aprendizajes en cada espacio curricular debe realizarse desarrollando los procesos de nivelación, reforzamiento y (1) una recuperación de acuerdo al periodo establecido para el desarrollo del programa TPA</a:t>
            </a:r>
            <a:r>
              <a:rPr lang="es-HN" sz="2000" b="1" dirty="0" smtClean="0">
                <a:solidFill>
                  <a:schemeClr val="accent3">
                    <a:lumMod val="50000"/>
                  </a:schemeClr>
                </a:solidFill>
                <a:latin typeface="Bookman Old Style" panose="02050604050505020204" pitchFamily="18" charset="0"/>
              </a:rPr>
              <a:t>.</a:t>
            </a:r>
          </a:p>
          <a:p>
            <a:pPr marL="263525" indent="-263525" algn="just"/>
            <a:endParaRPr lang="es-HN" sz="2000" b="1" dirty="0" smtClean="0">
              <a:solidFill>
                <a:schemeClr val="accent3">
                  <a:lumMod val="50000"/>
                </a:schemeClr>
              </a:solidFill>
              <a:latin typeface="Bookman Old Style" panose="02050604050505020204" pitchFamily="18" charset="0"/>
            </a:endParaRPr>
          </a:p>
          <a:p>
            <a:pPr marL="263525" indent="-263525" algn="just"/>
            <a:r>
              <a:rPr lang="es-HN" sz="2000" b="1" dirty="0">
                <a:solidFill>
                  <a:schemeClr val="accent3">
                    <a:lumMod val="50000"/>
                  </a:schemeClr>
                </a:solidFill>
                <a:latin typeface="Bookman Old Style" panose="02050604050505020204" pitchFamily="18" charset="0"/>
              </a:rPr>
              <a:t>1.7 Serán atendidos en el programa TPA, los estudiantes que hayan reprobado más de un espacio curricular </a:t>
            </a:r>
            <a:r>
              <a:rPr lang="es-HN" sz="2000" b="1" dirty="0" smtClean="0">
                <a:solidFill>
                  <a:schemeClr val="accent3">
                    <a:lumMod val="50000"/>
                  </a:schemeClr>
                </a:solidFill>
                <a:latin typeface="Bookman Old Style" panose="02050604050505020204" pitchFamily="18" charset="0"/>
              </a:rPr>
              <a:t>en el </a:t>
            </a:r>
            <a:r>
              <a:rPr lang="es-HN" sz="2000" b="1" dirty="0">
                <a:solidFill>
                  <a:schemeClr val="accent3">
                    <a:lumMod val="50000"/>
                  </a:schemeClr>
                </a:solidFill>
                <a:latin typeface="Bookman Old Style" panose="02050604050505020204" pitchFamily="18" charset="0"/>
              </a:rPr>
              <a:t>primer semestre académico y aquellos que deseen reinsertarse en el Sistema Nacional de Educación. Los Espacios Curriculares atendidos en el programa TPA, son los definidos en los programas de estudio oficiales</a:t>
            </a:r>
            <a:r>
              <a:rPr lang="es-HN" sz="2000" b="1" dirty="0" smtClean="0">
                <a:solidFill>
                  <a:schemeClr val="accent3">
                    <a:lumMod val="50000"/>
                  </a:schemeClr>
                </a:solidFill>
                <a:latin typeface="Bookman Old Style" panose="02050604050505020204" pitchFamily="18" charset="0"/>
              </a:rPr>
              <a:t>.</a:t>
            </a:r>
          </a:p>
          <a:p>
            <a:pPr marL="263525" indent="-263525" algn="just"/>
            <a:endParaRPr lang="es-HN" sz="2000" dirty="0">
              <a:solidFill>
                <a:schemeClr val="accent3">
                  <a:lumMod val="50000"/>
                </a:schemeClr>
              </a:solidFill>
              <a:latin typeface="Bookman Old Style" panose="02050604050505020204" pitchFamily="18" charset="0"/>
            </a:endParaRPr>
          </a:p>
          <a:p>
            <a:pPr marL="357188" indent="-357188" algn="just"/>
            <a:r>
              <a:rPr lang="es-HN" sz="2000" b="1" dirty="0">
                <a:solidFill>
                  <a:schemeClr val="accent3">
                    <a:lumMod val="50000"/>
                  </a:schemeClr>
                </a:solidFill>
                <a:latin typeface="Bookman Old Style" panose="02050604050505020204" pitchFamily="18" charset="0"/>
              </a:rPr>
              <a:t>1.8 La duración del primer semestre del TPA es de tres( 3) meses, iniciando clases el día lunes 7 de agosto y finalizando el día viernes 17 de noviembre.</a:t>
            </a:r>
            <a:endParaRPr lang="es-HN" sz="2000" dirty="0">
              <a:solidFill>
                <a:schemeClr val="accent3">
                  <a:lumMod val="50000"/>
                </a:schemeClr>
              </a:solidFill>
              <a:latin typeface="Bookman Old Style" panose="02050604050505020204" pitchFamily="18" charset="0"/>
            </a:endParaRPr>
          </a:p>
          <a:p>
            <a:pPr marL="263525" indent="-263525" algn="just"/>
            <a:endParaRPr lang="es-HN" sz="2000" dirty="0">
              <a:solidFill>
                <a:schemeClr val="accent3">
                  <a:lumMod val="50000"/>
                </a:schemeClr>
              </a:solidFill>
              <a:latin typeface="Bookman Old Style" panose="02050604050505020204" pitchFamily="18" charset="0"/>
            </a:endParaRPr>
          </a:p>
          <a:p>
            <a:pPr marL="270510" indent="-270510">
              <a:lnSpc>
                <a:spcPct val="115000"/>
              </a:lnSpc>
              <a:spcAft>
                <a:spcPts val="1000"/>
              </a:spcAft>
            </a:pPr>
            <a:endParaRPr lang="es-H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505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75293" y="1754326"/>
            <a:ext cx="9531459" cy="5262979"/>
          </a:xfrm>
          <a:prstGeom prst="rect">
            <a:avLst/>
          </a:prstGeom>
          <a:noFill/>
        </p:spPr>
        <p:txBody>
          <a:bodyPr wrap="square" lIns="91440" tIns="45720" rIns="91440" bIns="45720">
            <a:spAutoFit/>
          </a:bodyPr>
          <a:lstStyle/>
          <a:p>
            <a:pPr algn="just"/>
            <a:r>
              <a:rPr lang="es-ES" sz="3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Se genera a partir de lo establecido del inciso 3. del acuerdo 0700-SE-2013 que ordena que el 100% de cada parcial se distribuirá así: </a:t>
            </a:r>
          </a:p>
          <a:p>
            <a:pPr marL="571500" indent="-571500" algn="just">
              <a:buFont typeface="Wingdings" panose="05000000000000000000" pitchFamily="2" charset="2"/>
              <a:buChar char="Ø"/>
            </a:pPr>
            <a:r>
              <a:rPr lang="es-ES" sz="3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30 % Evaluación</a:t>
            </a:r>
          </a:p>
          <a:p>
            <a:pPr marL="571500" indent="-571500" algn="just">
              <a:buFont typeface="Wingdings" panose="05000000000000000000" pitchFamily="2" charset="2"/>
              <a:buChar char="Ø"/>
            </a:pPr>
            <a:r>
              <a:rPr lang="es-ES" sz="3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40% Trabajos realizados dentro del aula</a:t>
            </a:r>
          </a:p>
          <a:p>
            <a:pPr marL="571500" indent="-571500" algn="just">
              <a:buFont typeface="Wingdings" panose="05000000000000000000" pitchFamily="2" charset="2"/>
              <a:buChar char="Ø"/>
            </a:pPr>
            <a:r>
              <a:rPr lang="es-ES" sz="32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s-ES" sz="320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30% Trabajos consignados extra clase</a:t>
            </a:r>
          </a:p>
          <a:p>
            <a:pPr algn="just"/>
            <a:r>
              <a:rPr lang="es-ES" sz="3200" cap="none" spc="0"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Nota: la calificación final de promoción en el proceso de evaluación será de 70%</a:t>
            </a:r>
          </a:p>
          <a:p>
            <a:pPr algn="just"/>
            <a:endParaRPr lang="es-ES" sz="40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just"/>
            <a:endParaRPr lang="es-E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ángulo 4"/>
          <p:cNvSpPr/>
          <p:nvPr/>
        </p:nvSpPr>
        <p:spPr>
          <a:xfrm>
            <a:off x="748065" y="0"/>
            <a:ext cx="10658687"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La Evaluación de aprendizajes </a:t>
            </a:r>
          </a:p>
          <a:p>
            <a:pPr algn="ctr"/>
            <a:r>
              <a:rPr lang="es-ES" sz="54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en el</a:t>
            </a:r>
            <a:r>
              <a:rPr lang="es-ES" sz="5400" b="1" cap="none" spc="0"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 TPA</a:t>
            </a:r>
            <a:endParaRPr lang="es-ES" sz="54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spTree>
    <p:extLst>
      <p:ext uri="{BB962C8B-B14F-4D97-AF65-F5344CB8AC3E}">
        <p14:creationId xmlns:p14="http://schemas.microsoft.com/office/powerpoint/2010/main" val="3474931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54266" y="0"/>
            <a:ext cx="8640506" cy="1077218"/>
          </a:xfrm>
          <a:prstGeom prst="rect">
            <a:avLst/>
          </a:prstGeom>
          <a:noFill/>
        </p:spPr>
        <p:txBody>
          <a:bodyPr wrap="none" lIns="91440" tIns="45720" rIns="91440" bIns="45720">
            <a:spAutoFit/>
          </a:bodyPr>
          <a:lstStyle/>
          <a:p>
            <a:pPr algn="ctr"/>
            <a:r>
              <a:rPr lang="es-ES" sz="32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Cantidad de alumnos que cursaran clases</a:t>
            </a:r>
          </a:p>
          <a:p>
            <a:pPr algn="ctr"/>
            <a:r>
              <a:rPr lang="es-ES" sz="3200" b="1" dirty="0" smtClean="0">
                <a:ln w="12700">
                  <a:solidFill>
                    <a:schemeClr val="accent3">
                      <a:lumMod val="50000"/>
                    </a:schemeClr>
                  </a:solidFill>
                  <a:prstDash val="solid"/>
                </a:ln>
                <a:solidFill>
                  <a:srgbClr val="FFFF00"/>
                </a:solidFill>
                <a:effectLst>
                  <a:innerShdw blurRad="177800">
                    <a:schemeClr val="accent3">
                      <a:lumMod val="50000"/>
                    </a:schemeClr>
                  </a:innerShdw>
                </a:effectLst>
              </a:rPr>
              <a:t> retrasadas este 2019</a:t>
            </a:r>
            <a:endParaRPr lang="es-ES" sz="3200" b="1" cap="none" spc="0" dirty="0">
              <a:ln w="12700">
                <a:solidFill>
                  <a:schemeClr val="accent3">
                    <a:lumMod val="50000"/>
                  </a:schemeClr>
                </a:solidFill>
                <a:prstDash val="solid"/>
              </a:ln>
              <a:solidFill>
                <a:srgbClr val="FFFF00"/>
              </a:solidFill>
              <a:effectLst>
                <a:innerShdw blurRad="177800">
                  <a:schemeClr val="accent3">
                    <a:lumMod val="50000"/>
                  </a:schemeClr>
                </a:inn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649060096"/>
              </p:ext>
            </p:extLst>
          </p:nvPr>
        </p:nvGraphicFramePr>
        <p:xfrm>
          <a:off x="962526" y="1524002"/>
          <a:ext cx="10250906" cy="4033327"/>
        </p:xfrm>
        <a:graphic>
          <a:graphicData uri="http://schemas.openxmlformats.org/drawingml/2006/table">
            <a:tbl>
              <a:tblPr firstRow="1" firstCol="1" bandRow="1">
                <a:tableStyleId>{0E3FDE45-AF77-4B5C-9715-49D594BDF05E}</a:tableStyleId>
              </a:tblPr>
              <a:tblGrid>
                <a:gridCol w="631287"/>
                <a:gridCol w="3469076"/>
                <a:gridCol w="2050181"/>
                <a:gridCol w="2050181"/>
                <a:gridCol w="2050181"/>
              </a:tblGrid>
              <a:tr h="491131">
                <a:tc rowSpan="2">
                  <a:txBody>
                    <a:bodyPr/>
                    <a:lstStyle/>
                    <a:p>
                      <a:pPr algn="ctr">
                        <a:lnSpc>
                          <a:spcPct val="107000"/>
                        </a:lnSpc>
                        <a:spcAft>
                          <a:spcPts val="0"/>
                        </a:spcAft>
                      </a:pPr>
                      <a:r>
                        <a:rPr lang="es-HN" sz="2800" cap="none" spc="0" dirty="0">
                          <a:ln w="0"/>
                          <a:effectLst/>
                        </a:rPr>
                        <a:t>N</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s-HN" sz="2800" cap="none" spc="0" dirty="0">
                          <a:ln w="0"/>
                          <a:effectLst/>
                        </a:rPr>
                        <a:t>Institución</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7000"/>
                        </a:lnSpc>
                        <a:spcAft>
                          <a:spcPts val="0"/>
                        </a:spcAft>
                      </a:pPr>
                      <a:r>
                        <a:rPr lang="es-HN" sz="2800" cap="none" spc="0" dirty="0">
                          <a:ln w="0"/>
                          <a:effectLst/>
                        </a:rPr>
                        <a:t>Cantidad</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HN"/>
                    </a:p>
                  </a:txBody>
                  <a:tcPr/>
                </a:tc>
                <a:tc rowSpan="2">
                  <a:txBody>
                    <a:bodyPr/>
                    <a:lstStyle/>
                    <a:p>
                      <a:pPr algn="ctr">
                        <a:lnSpc>
                          <a:spcPct val="107000"/>
                        </a:lnSpc>
                        <a:spcAft>
                          <a:spcPts val="0"/>
                        </a:spcAft>
                      </a:pPr>
                      <a:r>
                        <a:rPr lang="es-HN" sz="2800" cap="none" spc="0" dirty="0">
                          <a:ln w="0"/>
                          <a:effectLst/>
                        </a:rPr>
                        <a:t>Total</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1131">
                <a:tc vMerge="1">
                  <a:txBody>
                    <a:bodyPr/>
                    <a:lstStyle/>
                    <a:p>
                      <a:endParaRPr lang="es-HN"/>
                    </a:p>
                  </a:txBody>
                  <a:tcPr/>
                </a:tc>
                <a:tc vMerge="1">
                  <a:txBody>
                    <a:bodyPr/>
                    <a:lstStyle/>
                    <a:p>
                      <a:endParaRPr lang="es-HN"/>
                    </a:p>
                  </a:txBody>
                  <a:tcPr/>
                </a:tc>
                <a:tc>
                  <a:txBody>
                    <a:bodyPr/>
                    <a:lstStyle/>
                    <a:p>
                      <a:pPr>
                        <a:lnSpc>
                          <a:spcPct val="107000"/>
                        </a:lnSpc>
                        <a:spcAft>
                          <a:spcPts val="0"/>
                        </a:spcAft>
                      </a:pPr>
                      <a:r>
                        <a:rPr lang="es-HN" sz="2800" cap="none" spc="0" dirty="0">
                          <a:ln w="0"/>
                          <a:effectLst/>
                        </a:rPr>
                        <a:t>I Semestre</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HN" sz="2800" cap="none" spc="0" dirty="0">
                          <a:ln w="0"/>
                          <a:effectLst/>
                        </a:rPr>
                        <a:t>II Semestre</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s-HN"/>
                    </a:p>
                  </a:txBody>
                  <a:tcPr/>
                </a:tc>
              </a:tr>
              <a:tr h="1078416">
                <a:tc>
                  <a:txBody>
                    <a:bodyPr/>
                    <a:lstStyle/>
                    <a:p>
                      <a:pPr>
                        <a:lnSpc>
                          <a:spcPct val="107000"/>
                        </a:lnSpc>
                        <a:spcAft>
                          <a:spcPts val="0"/>
                        </a:spcAft>
                      </a:pPr>
                      <a:r>
                        <a:rPr lang="es-HN" sz="2400" cap="none" spc="0">
                          <a:ln w="0"/>
                          <a:effectLst/>
                        </a:rPr>
                        <a:t>1</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HN" sz="2400" cap="none" spc="0" dirty="0">
                          <a:ln w="0"/>
                          <a:effectLst/>
                        </a:rPr>
                        <a:t>Instituto Gubernamental Juventud Hondureña</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0</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12</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12</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78416">
                <a:tc>
                  <a:txBody>
                    <a:bodyPr/>
                    <a:lstStyle/>
                    <a:p>
                      <a:pPr>
                        <a:lnSpc>
                          <a:spcPct val="107000"/>
                        </a:lnSpc>
                        <a:spcAft>
                          <a:spcPts val="0"/>
                        </a:spcAft>
                      </a:pPr>
                      <a:r>
                        <a:rPr lang="es-HN" sz="2400" cap="none" spc="0">
                          <a:ln w="0"/>
                          <a:effectLst/>
                        </a:rPr>
                        <a:t>2</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HN" sz="2400" cap="none" spc="0">
                          <a:ln w="0"/>
                          <a:effectLst/>
                        </a:rPr>
                        <a:t>Instituto Gubernamental San Marcos</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a:ln w="0"/>
                          <a:effectLst/>
                        </a:rPr>
                        <a:t>0</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14</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14</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3093">
                <a:tc>
                  <a:txBody>
                    <a:bodyPr/>
                    <a:lstStyle/>
                    <a:p>
                      <a:pPr>
                        <a:lnSpc>
                          <a:spcPct val="107000"/>
                        </a:lnSpc>
                        <a:spcAft>
                          <a:spcPts val="0"/>
                        </a:spcAft>
                      </a:pPr>
                      <a:r>
                        <a:rPr lang="es-HN" sz="2400" cap="none" spc="0">
                          <a:ln w="0"/>
                          <a:effectLst/>
                        </a:rPr>
                        <a:t> </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s-HN" sz="2400" cap="none" spc="0">
                          <a:ln w="0"/>
                          <a:effectLst/>
                        </a:rPr>
                        <a:t>TOTAL</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a:ln w="0"/>
                          <a:effectLst/>
                        </a:rPr>
                        <a:t>0</a:t>
                      </a:r>
                      <a:endParaRPr lang="es-HN" sz="2400" b="1" cap="none" spc="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26</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s-HN" sz="2400" cap="none" spc="0" dirty="0">
                          <a:ln w="0"/>
                          <a:effectLst/>
                        </a:rPr>
                        <a:t>26</a:t>
                      </a:r>
                      <a:endParaRPr lang="es-HN" sz="2400" b="1" cap="none" spc="0" dirty="0">
                        <a:ln w="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82781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1558</TotalTime>
  <Words>2043</Words>
  <Application>Microsoft Office PowerPoint</Application>
  <PresentationFormat>Panorámica</PresentationFormat>
  <Paragraphs>233</Paragraphs>
  <Slides>31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Arial</vt:lpstr>
      <vt:lpstr>Bookman Old Style</vt:lpstr>
      <vt:lpstr>Calibri</vt:lpstr>
      <vt:lpstr>Century Gothic</vt:lpstr>
      <vt:lpstr>Gill Sans Ultra Bold</vt:lpstr>
      <vt:lpstr>Times New Roman</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67</cp:revision>
  <dcterms:created xsi:type="dcterms:W3CDTF">2019-03-21T17:01:26Z</dcterms:created>
  <dcterms:modified xsi:type="dcterms:W3CDTF">2019-03-28T20:23:58Z</dcterms:modified>
</cp:coreProperties>
</file>